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700" r:id="rId2"/>
  </p:sldMasterIdLst>
  <p:notesMasterIdLst>
    <p:notesMasterId r:id="rId34"/>
  </p:notesMasterIdLst>
  <p:handoutMasterIdLst>
    <p:handoutMasterId r:id="rId35"/>
  </p:handoutMasterIdLst>
  <p:sldIdLst>
    <p:sldId id="256" r:id="rId3"/>
    <p:sldId id="378" r:id="rId4"/>
    <p:sldId id="300" r:id="rId5"/>
    <p:sldId id="320" r:id="rId6"/>
    <p:sldId id="379" r:id="rId7"/>
    <p:sldId id="359" r:id="rId8"/>
    <p:sldId id="331" r:id="rId9"/>
    <p:sldId id="354" r:id="rId10"/>
    <p:sldId id="387" r:id="rId11"/>
    <p:sldId id="336" r:id="rId12"/>
    <p:sldId id="362" r:id="rId13"/>
    <p:sldId id="348" r:id="rId14"/>
    <p:sldId id="377" r:id="rId15"/>
    <p:sldId id="349" r:id="rId16"/>
    <p:sldId id="365" r:id="rId17"/>
    <p:sldId id="384" r:id="rId18"/>
    <p:sldId id="385" r:id="rId19"/>
    <p:sldId id="375" r:id="rId20"/>
    <p:sldId id="380" r:id="rId21"/>
    <p:sldId id="307" r:id="rId22"/>
    <p:sldId id="315" r:id="rId23"/>
    <p:sldId id="374" r:id="rId24"/>
    <p:sldId id="313" r:id="rId25"/>
    <p:sldId id="383" r:id="rId26"/>
    <p:sldId id="381" r:id="rId27"/>
    <p:sldId id="382" r:id="rId28"/>
    <p:sldId id="376" r:id="rId29"/>
    <p:sldId id="367" r:id="rId30"/>
    <p:sldId id="368" r:id="rId31"/>
    <p:sldId id="342" r:id="rId32"/>
    <p:sldId id="388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9900"/>
    <a:srgbClr val="000000"/>
    <a:srgbClr val="D5D004"/>
    <a:srgbClr val="FCAAAA"/>
    <a:srgbClr val="FF9966"/>
    <a:srgbClr val="FF3300"/>
    <a:srgbClr val="9985B9"/>
    <a:srgbClr val="FBF62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88" autoAdjust="0"/>
    <p:restoredTop sz="92958" autoAdjust="0"/>
  </p:normalViewPr>
  <p:slideViewPr>
    <p:cSldViewPr>
      <p:cViewPr>
        <p:scale>
          <a:sx n="75" d="100"/>
          <a:sy n="75" d="100"/>
        </p:scale>
        <p:origin x="-990" y="150"/>
      </p:cViewPr>
      <p:guideLst>
        <p:guide orient="horz" pos="1776"/>
        <p:guide orient="horz" pos="1440"/>
        <p:guide pos="288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38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38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fld id="{FB124034-CAC2-4C5D-BFC1-5510A1FEAB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fld id="{003EAA44-D9E7-43BD-B94E-AD0E9952A6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3D9CB7-5111-493F-81C7-3ACE682529CC}" type="slidenum">
              <a:rPr lang="en-US"/>
              <a:pPr/>
              <a:t>1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303D8-F79D-42D3-8EB4-8EFFFAEB5C0E}" type="slidenum">
              <a:rPr lang="en-US"/>
              <a:pPr/>
              <a:t>10</a:t>
            </a:fld>
            <a:endParaRPr lang="en-US"/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5F668-A79F-4099-9B46-99D55367F976}" type="slidenum">
              <a:rPr lang="en-US"/>
              <a:pPr/>
              <a:t>11</a:t>
            </a:fld>
            <a:endParaRPr lang="en-US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9F7A3C-FC41-437E-B257-03597EDB8770}" type="slidenum">
              <a:rPr lang="en-US"/>
              <a:pPr/>
              <a:t>12</a:t>
            </a:fld>
            <a:endParaRPr lang="en-US"/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EAA44-D9E7-43BD-B94E-AD0E9952A60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8E92B-C4DE-4557-8FA1-0A45B4E21C8B}" type="slidenum">
              <a:rPr lang="en-US"/>
              <a:pPr/>
              <a:t>14</a:t>
            </a:fld>
            <a:endParaRPr lang="en-US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65614-2888-4A8D-B807-F54A986DAE9D}" type="slidenum">
              <a:rPr lang="en-US"/>
              <a:pPr/>
              <a:t>15</a:t>
            </a:fld>
            <a:endParaRPr lang="en-U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65614-2888-4A8D-B807-F54A986DAE9D}" type="slidenum">
              <a:rPr lang="en-US"/>
              <a:pPr/>
              <a:t>16</a:t>
            </a:fld>
            <a:endParaRPr lang="en-U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EAA44-D9E7-43BD-B94E-AD0E9952A60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9A2F5B-E332-4C42-B8EA-9C0E12E0AA8B}" type="slidenum">
              <a:rPr lang="en-US"/>
              <a:pPr/>
              <a:t>18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447675"/>
            <a:ext cx="5111750" cy="3833813"/>
          </a:xfrm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310063"/>
            <a:ext cx="5715000" cy="43354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EAA44-D9E7-43BD-B94E-AD0E9952A60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1BF2E2-1C84-43CF-9B6D-92462E9969B7}" type="slidenum">
              <a:rPr lang="en-US"/>
              <a:pPr/>
              <a:t>2</a:t>
            </a:fld>
            <a:endParaRPr 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009650"/>
            <a:ext cx="5715000" cy="744855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2F7042-9BF7-422E-B114-25DFD2B9B921}" type="slidenum">
              <a:rPr lang="en-US"/>
              <a:pPr/>
              <a:t>20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480739-E8CE-411D-B19C-BE607A2AEAD8}" type="slidenum">
              <a:rPr lang="en-US"/>
              <a:pPr/>
              <a:t>21</a:t>
            </a:fld>
            <a:endParaRPr lang="en-U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EAA44-D9E7-43BD-B94E-AD0E9952A60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8D42E0-E65F-4EE9-BFC7-CD0522DEB5D4}" type="slidenum">
              <a:rPr lang="en-US"/>
              <a:pPr/>
              <a:t>23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8D42E0-E65F-4EE9-BFC7-CD0522DEB5D4}" type="slidenum">
              <a:rPr lang="en-US"/>
              <a:pPr/>
              <a:t>24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EAA44-D9E7-43BD-B94E-AD0E9952A60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EAA44-D9E7-43BD-B94E-AD0E9952A60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0377FC-EF26-4252-A8C4-E0605089FC08}" type="slidenum">
              <a:rPr lang="en-US"/>
              <a:pPr/>
              <a:t>27</a:t>
            </a:fld>
            <a:endParaRPr lang="en-US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0377FC-EF26-4252-A8C4-E0605089FC08}" type="slidenum">
              <a:rPr lang="en-US"/>
              <a:pPr/>
              <a:t>28</a:t>
            </a:fld>
            <a:endParaRPr lang="en-US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FBBC8C-E572-4452-92AF-71190A89C831}" type="slidenum">
              <a:rPr lang="en-US"/>
              <a:pPr/>
              <a:t>29</a:t>
            </a:fld>
            <a:endParaRPr lang="en-US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035D3E-3847-42B6-9519-36F79C2B16C0}" type="slidenum">
              <a:rPr lang="en-US"/>
              <a:pPr/>
              <a:t>3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B6866A-6DFB-4747-8724-A8A783F8B357}" type="slidenum">
              <a:rPr lang="en-US"/>
              <a:pPr/>
              <a:t>30</a:t>
            </a:fld>
            <a:endParaRPr lang="en-US"/>
          </a:p>
        </p:txBody>
      </p:sp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B49B95-8662-4875-860E-1B9E15209791}" type="slidenum">
              <a:rPr lang="en-US"/>
              <a:pPr/>
              <a:t>4</a:t>
            </a:fld>
            <a:endParaRPr lang="en-US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086A8F-7F13-4F43-A5B3-ED2F4B7EFB3C}" type="slidenum">
              <a:rPr lang="en-US"/>
              <a:pPr/>
              <a:t>5</a:t>
            </a:fld>
            <a:endParaRPr lang="en-US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009650"/>
            <a:ext cx="5715000" cy="744855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85177A-B89D-46A7-AB45-25FA6CDC5413}" type="slidenum">
              <a:rPr lang="en-US"/>
              <a:pPr/>
              <a:t>6</a:t>
            </a:fld>
            <a:endParaRPr lang="en-US"/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E6E0F-5934-4E99-9EF0-E9B775962390}" type="slidenum">
              <a:rPr lang="en-US"/>
              <a:pPr/>
              <a:t>7</a:t>
            </a:fld>
            <a:endParaRPr lang="en-US"/>
          </a:p>
        </p:txBody>
      </p:sp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C3FC27-6833-4EEC-B8ED-9C9738DBFEE0}" type="slidenum">
              <a:rPr lang="en-US"/>
              <a:pPr/>
              <a:t>8</a:t>
            </a:fld>
            <a:endParaRPr 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012F3A-0DC4-48F1-8907-8B6F1E4D78E5}" type="slidenum">
              <a:rPr lang="en-US"/>
              <a:pPr/>
              <a:t>9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22" name="Picture 2" descr="matrix-corner-m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67050" cy="1450975"/>
          </a:xfrm>
          <a:prstGeom prst="rect">
            <a:avLst/>
          </a:prstGeom>
          <a:noFill/>
        </p:spPr>
      </p:pic>
      <p:sp>
        <p:nvSpPr>
          <p:cNvPr id="337923" name="Text Box 3"/>
          <p:cNvSpPr txBox="1">
            <a:spLocks noChangeArrowheads="1"/>
          </p:cNvSpPr>
          <p:nvPr/>
        </p:nvSpPr>
        <p:spPr bwMode="auto">
          <a:xfrm>
            <a:off x="914400" y="22860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solidFill>
                <a:schemeClr val="tx1"/>
              </a:solidFill>
              <a:effectLst/>
              <a:latin typeface="Tempus Sans ITC" pitchFamily="82" charset="0"/>
              <a:cs typeface="Arial" charset="0"/>
            </a:endParaRPr>
          </a:p>
        </p:txBody>
      </p:sp>
      <p:sp>
        <p:nvSpPr>
          <p:cNvPr id="33792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000250"/>
            <a:ext cx="7772400" cy="1143000"/>
          </a:xfrm>
        </p:spPr>
        <p:txBody>
          <a:bodyPr lIns="91440" tIns="45720" rIns="91440" bIns="45720" anchor="ctr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09688" y="3516313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5" y="1219200"/>
            <a:ext cx="87725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5943600"/>
            <a:ext cx="87725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ForteLogo_horizontal - notagline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629400" y="6248400"/>
            <a:ext cx="2388632" cy="609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304800"/>
            <a:ext cx="1965325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1050" y="304800"/>
            <a:ext cx="5745163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304800"/>
            <a:ext cx="5062538" cy="590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81050" y="1828800"/>
            <a:ext cx="3838575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025" y="1828800"/>
            <a:ext cx="3838575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304800"/>
            <a:ext cx="5062538" cy="590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81050" y="1828800"/>
            <a:ext cx="3838575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72025" y="1828800"/>
            <a:ext cx="3838575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72025" y="4038600"/>
            <a:ext cx="3838575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9B3B-EA5D-4481-B658-1A3BF3BE260D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A10A-3BF4-464C-9638-F2D0AB0F4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9B3B-EA5D-4481-B658-1A3BF3BE260D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A10A-3BF4-464C-9638-F2D0AB0F4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9B3B-EA5D-4481-B658-1A3BF3BE260D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A10A-3BF4-464C-9638-F2D0AB0F4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9B3B-EA5D-4481-B658-1A3BF3BE260D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A10A-3BF4-464C-9638-F2D0AB0F4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9B3B-EA5D-4481-B658-1A3BF3BE260D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A10A-3BF4-464C-9638-F2D0AB0F4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9B3B-EA5D-4481-B658-1A3BF3BE260D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A10A-3BF4-464C-9638-F2D0AB0F4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9B3B-EA5D-4481-B658-1A3BF3BE260D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A10A-3BF4-464C-9638-F2D0AB0F4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9B3B-EA5D-4481-B658-1A3BF3BE260D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A10A-3BF4-464C-9638-F2D0AB0F4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9B3B-EA5D-4481-B658-1A3BF3BE260D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A10A-3BF4-464C-9638-F2D0AB0F4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9B3B-EA5D-4481-B658-1A3BF3BE260D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A10A-3BF4-464C-9638-F2D0AB0F4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9B3B-EA5D-4481-B658-1A3BF3BE260D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A10A-3BF4-464C-9638-F2D0AB0F4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1050" y="1828800"/>
            <a:ext cx="3838575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025" y="1828800"/>
            <a:ext cx="3838575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581400" y="304800"/>
            <a:ext cx="5062538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69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1050" y="1828800"/>
            <a:ext cx="78295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6" name="Picture 5" descr="ForteLogo_horizontal - notagline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6477000" y="6096000"/>
            <a:ext cx="2438400" cy="62230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1475" y="1219200"/>
            <a:ext cx="87725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6" cstate="print"/>
          <a:srcRect r="47015" b="-6667"/>
          <a:stretch>
            <a:fillRect/>
          </a:stretch>
        </p:blipFill>
        <p:spPr bwMode="auto">
          <a:xfrm rot="16200000">
            <a:off x="-2019300" y="4229100"/>
            <a:ext cx="464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ransition>
    <p:fade/>
  </p:transition>
  <p:txStyles>
    <p:titleStyle>
      <a:lvl1pPr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0808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—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25000"/>
        <a:buChar char="–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itchFamily="2" charset="2"/>
        <a:defRPr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B21111"/>
        </a:buClr>
        <a:buSzPct val="125000"/>
        <a:buFont typeface="Wingdings" pitchFamily="2" charset="2"/>
        <a:buChar char="§"/>
        <a:defRPr>
          <a:solidFill>
            <a:srgbClr val="F0AF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21111"/>
        </a:buClr>
        <a:buSzPct val="125000"/>
        <a:buFont typeface="Wingdings" pitchFamily="2" charset="2"/>
        <a:buChar char="§"/>
        <a:defRPr>
          <a:solidFill>
            <a:srgbClr val="F0AF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21111"/>
        </a:buClr>
        <a:buSzPct val="125000"/>
        <a:buFont typeface="Wingdings" pitchFamily="2" charset="2"/>
        <a:buChar char="§"/>
        <a:defRPr>
          <a:solidFill>
            <a:srgbClr val="F0AF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21111"/>
        </a:buClr>
        <a:buSzPct val="125000"/>
        <a:buFont typeface="Wingdings" pitchFamily="2" charset="2"/>
        <a:buChar char="§"/>
        <a:defRPr>
          <a:solidFill>
            <a:srgbClr val="F0AF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21111"/>
        </a:buClr>
        <a:buSzPct val="125000"/>
        <a:buFont typeface="Wingdings" pitchFamily="2" charset="2"/>
        <a:buChar char="§"/>
        <a:defRPr>
          <a:solidFill>
            <a:srgbClr val="F0AF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C9B3B-EA5D-4481-B658-1A3BF3BE260D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A10A-3BF4-464C-9638-F2D0AB0F4A8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1475" y="1219200"/>
            <a:ext cx="87725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 r="47015" b="-6667"/>
          <a:stretch>
            <a:fillRect/>
          </a:stretch>
        </p:blipFill>
        <p:spPr bwMode="auto">
          <a:xfrm rot="16200000">
            <a:off x="-2019300" y="4229100"/>
            <a:ext cx="464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X7xeZ1-1gundhM&amp;tbnid=7MIydxdQjH9EmM:&amp;ved=0CAUQjRw&amp;url=http://blog.cloudbees.com/2013/04/meet-butler-at-jenkins-user-conference.html&amp;ei=OS2KUfSRDIT8yAH15YGABQ&amp;bvm=bv.46226182,d.aWc&amp;psig=AFQjCNE85K3DilcU6hwBzKzIGVStLu3P6A&amp;ust=1368096437472971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2.png"/><Relationship Id="rId5" Type="http://schemas.openxmlformats.org/officeDocument/2006/relationships/hyperlink" Target="https://www.google.com/url?sa=i&amp;rct=j&amp;q=&amp;esrc=s&amp;frm=1&amp;source=images&amp;cd=&amp;cad=rja&amp;docid=pOD1aZGFaNup1M&amp;tbnid=FGSeVHMP8tYK6M:&amp;ved=0CAUQjRw&amp;url=https://issues.jenkins-ci.org/browse/JENKINS-5905&amp;ei=6y6KUfuPF6yLyAGM0YB4&amp;bvm=bv.46226182,d.aWc&amp;psig=AFQjCNF0F45a0MGx6QBUobNNuk-GWinXNQ&amp;ust=1368096824169323" TargetMode="External"/><Relationship Id="rId4" Type="http://schemas.openxmlformats.org/officeDocument/2006/relationships/image" Target="../media/image2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opiasolutions.com/" TargetMode="External"/><Relationship Id="rId2" Type="http://schemas.openxmlformats.org/officeDocument/2006/relationships/hyperlink" Target="mailto:QTPmgrossman@gmail.com" TargetMode="Externa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1447800"/>
            <a:ext cx="5715000" cy="3581400"/>
          </a:xfrm>
        </p:spPr>
        <p:txBody>
          <a:bodyPr/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 </a:t>
            </a:r>
            <a:r>
              <a:rPr lang="en-US" dirty="0">
                <a:solidFill>
                  <a:schemeClr val="tx2"/>
                </a:solidFill>
              </a:rPr>
              <a:t>Secrets of Successful Automation Projects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1800" dirty="0"/>
              <a:t>Presented by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800" dirty="0"/>
              <a:t>Paul M. </a:t>
            </a:r>
            <a:r>
              <a:rPr lang="en-US" sz="2800" dirty="0" smtClean="0"/>
              <a:t>Grossman</a:t>
            </a:r>
            <a:br>
              <a:rPr lang="en-US" sz="28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000" dirty="0" smtClean="0"/>
              <a:t>Software Quality Assurance Analyst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>QTP Automation Framework Designer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2727325" y="0"/>
            <a:ext cx="6416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457200" y="304800"/>
            <a:ext cx="8186738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eaLnBrk="1" hangingPunct="1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Chicago Quality Assurance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Assocation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</a:t>
            </a:r>
          </a:p>
        </p:txBody>
      </p:sp>
      <p:sp>
        <p:nvSpPr>
          <p:cNvPr id="398339" name="Rectangle 3"/>
          <p:cNvSpPr>
            <a:spLocks noChangeArrowheads="1"/>
          </p:cNvSpPr>
          <p:nvPr/>
        </p:nvSpPr>
        <p:spPr bwMode="auto">
          <a:xfrm>
            <a:off x="762000" y="16764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808080"/>
              </a:buClr>
              <a:buFont typeface="Wingdings" pitchFamily="2" charset="2"/>
              <a:buNone/>
            </a:pPr>
            <a:r>
              <a:rPr lang="en-US" sz="2000" b="1" dirty="0">
                <a:solidFill>
                  <a:schemeClr val="tx1"/>
                </a:solidFill>
                <a:effectLst/>
                <a:latin typeface="Trebuchet MS" pitchFamily="34" charset="0"/>
              </a:rPr>
              <a:t>The Pilot </a:t>
            </a:r>
            <a:r>
              <a:rPr lang="en-US" sz="2000" b="1" dirty="0" smtClean="0">
                <a:solidFill>
                  <a:schemeClr val="tx1"/>
                </a:solidFill>
                <a:effectLst/>
                <a:latin typeface="Trebuchet MS" pitchFamily="34" charset="0"/>
              </a:rPr>
              <a:t>Project</a:t>
            </a:r>
            <a:endParaRPr lang="en-US" sz="2000" b="1" dirty="0"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endParaRPr lang="en-US" sz="1600" b="1" dirty="0"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  <a:effectLst/>
                <a:latin typeface="Trebuchet MS" pitchFamily="34" charset="0"/>
              </a:rPr>
              <a:t>Automate the Acceptance Test (</a:t>
            </a:r>
            <a:r>
              <a:rPr lang="en-US" sz="2000" b="1" dirty="0">
                <a:solidFill>
                  <a:schemeClr val="tx1"/>
                </a:solidFill>
                <a:effectLst/>
                <a:latin typeface="Tahoma"/>
              </a:rPr>
              <a:t>“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itchFamily="34" charset="0"/>
              </a:rPr>
              <a:t>Smoke Tests</a:t>
            </a:r>
            <a:r>
              <a:rPr lang="en-US" sz="2000" b="1" dirty="0">
                <a:solidFill>
                  <a:schemeClr val="tx1"/>
                </a:solidFill>
                <a:effectLst/>
                <a:latin typeface="Tahoma"/>
              </a:rPr>
              <a:t>”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itchFamily="34" charset="0"/>
              </a:rPr>
              <a:t>)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—"/>
            </a:pPr>
            <a:r>
              <a:rPr lang="en-US" dirty="0">
                <a:solidFill>
                  <a:srgbClr val="002060"/>
                </a:solidFill>
                <a:effectLst/>
                <a:latin typeface="Trebuchet MS" pitchFamily="34" charset="0"/>
              </a:rPr>
              <a:t>Short tests, but too wide of </a:t>
            </a:r>
            <a:r>
              <a:rPr lang="en-US" dirty="0" smtClean="0">
                <a:solidFill>
                  <a:srgbClr val="002060"/>
                </a:solidFill>
                <a:effectLst/>
                <a:latin typeface="Trebuchet MS" pitchFamily="34" charset="0"/>
              </a:rPr>
              <a:t>coverage</a:t>
            </a:r>
            <a:endParaRPr lang="en-US" dirty="0">
              <a:solidFill>
                <a:srgbClr val="002060"/>
              </a:solidFill>
              <a:effectLst/>
              <a:latin typeface="Trebuchet MS" pitchFamily="34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40000"/>
              </a:spcBef>
              <a:buClr>
                <a:srgbClr val="80808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  <a:effectLst/>
                <a:latin typeface="Trebuchet MS" pitchFamily="34" charset="0"/>
              </a:rPr>
              <a:t>Commitment to six weeks of full-time development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—"/>
            </a:pPr>
            <a:r>
              <a:rPr lang="en-US" dirty="0">
                <a:solidFill>
                  <a:srgbClr val="002060"/>
                </a:solidFill>
                <a:effectLst/>
                <a:latin typeface="Trebuchet MS" pitchFamily="34" charset="0"/>
              </a:rPr>
              <a:t>Became four </a:t>
            </a:r>
            <a:r>
              <a:rPr lang="en-US" dirty="0" smtClean="0">
                <a:solidFill>
                  <a:srgbClr val="002060"/>
                </a:solidFill>
                <a:effectLst/>
                <a:latin typeface="Trebuchet MS" pitchFamily="34" charset="0"/>
              </a:rPr>
              <a:t>weeks, 10 days of manual testing</a:t>
            </a:r>
            <a:endParaRPr lang="en-US" dirty="0">
              <a:solidFill>
                <a:srgbClr val="002060"/>
              </a:solidFill>
              <a:effectLst/>
              <a:latin typeface="Trebuchet MS" pitchFamily="34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40000"/>
              </a:spcBef>
              <a:buClr>
                <a:srgbClr val="808080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  <a:effectLst/>
                <a:latin typeface="Trebuchet MS" pitchFamily="34" charset="0"/>
              </a:rPr>
              <a:t>Used </a:t>
            </a:r>
            <a:r>
              <a:rPr lang="en-US" sz="2000" b="1" dirty="0" smtClean="0">
                <a:solidFill>
                  <a:schemeClr val="tx1"/>
                </a:solidFill>
                <a:effectLst/>
                <a:latin typeface="Tahoma"/>
              </a:rPr>
              <a:t>“</a:t>
            </a:r>
            <a:r>
              <a:rPr lang="en-US" sz="2000" b="1" dirty="0" smtClean="0">
                <a:solidFill>
                  <a:schemeClr val="tx1"/>
                </a:solidFill>
                <a:effectLst/>
                <a:latin typeface="Trebuchet MS" pitchFamily="34" charset="0"/>
              </a:rPr>
              <a:t>Record &amp; Playback</a:t>
            </a:r>
            <a:r>
              <a:rPr lang="en-US" sz="2000" b="1" dirty="0" smtClean="0">
                <a:solidFill>
                  <a:schemeClr val="tx1"/>
                </a:solidFill>
                <a:effectLst/>
                <a:latin typeface="Tahoma"/>
              </a:rPr>
              <a:t>”</a:t>
            </a:r>
            <a:r>
              <a:rPr lang="en-US" sz="2000" b="1" dirty="0" smtClean="0">
                <a:solidFill>
                  <a:schemeClr val="tx1"/>
                </a:solidFill>
                <a:effectLst/>
                <a:latin typeface="Trebuchet MS" pitchFamily="34" charset="0"/>
              </a:rPr>
              <a:t> to create the entire test script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—"/>
            </a:pPr>
            <a:r>
              <a:rPr lang="en-US" dirty="0" smtClean="0">
                <a:solidFill>
                  <a:srgbClr val="002060"/>
                </a:solidFill>
                <a:effectLst/>
                <a:latin typeface="Trebuchet MS" pitchFamily="34" charset="0"/>
              </a:rPr>
              <a:t>Overwhelming maintenance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40000"/>
              </a:spcBef>
              <a:buClr>
                <a:srgbClr val="808080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  <a:effectLst/>
                <a:latin typeface="Trebuchet MS" pitchFamily="34" charset="0"/>
              </a:rPr>
              <a:t>Demonstration 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itchFamily="34" charset="0"/>
              </a:rPr>
              <a:t>to follow at the end of the project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—"/>
            </a:pPr>
            <a:r>
              <a:rPr lang="en-US" dirty="0">
                <a:solidFill>
                  <a:srgbClr val="002060"/>
                </a:solidFill>
                <a:effectLst/>
                <a:latin typeface="Trebuchet MS" pitchFamily="34" charset="0"/>
              </a:rPr>
              <a:t>Management </a:t>
            </a:r>
            <a:r>
              <a:rPr lang="en-US" dirty="0" smtClean="0">
                <a:solidFill>
                  <a:srgbClr val="002060"/>
                </a:solidFill>
                <a:effectLst/>
                <a:latin typeface="Trebuchet MS" pitchFamily="34" charset="0"/>
              </a:rPr>
              <a:t>convinced they </a:t>
            </a:r>
            <a:r>
              <a:rPr lang="en-US" dirty="0">
                <a:solidFill>
                  <a:srgbClr val="002060"/>
                </a:solidFill>
                <a:effectLst/>
                <a:latin typeface="Trebuchet MS" pitchFamily="34" charset="0"/>
              </a:rPr>
              <a:t>purchased the right </a:t>
            </a:r>
            <a:r>
              <a:rPr lang="en-US" dirty="0" smtClean="0">
                <a:solidFill>
                  <a:srgbClr val="002060"/>
                </a:solidFill>
                <a:effectLst/>
                <a:latin typeface="Trebuchet MS" pitchFamily="34" charset="0"/>
              </a:rPr>
              <a:t>tool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—"/>
            </a:pPr>
            <a:r>
              <a:rPr lang="en-US" dirty="0" smtClean="0">
                <a:solidFill>
                  <a:srgbClr val="002060"/>
                </a:solidFill>
                <a:effectLst/>
                <a:latin typeface="Trebuchet MS" pitchFamily="34" charset="0"/>
              </a:rPr>
              <a:t>Asked for training on </a:t>
            </a:r>
            <a:r>
              <a:rPr lang="en-US" dirty="0" err="1" smtClean="0">
                <a:solidFill>
                  <a:srgbClr val="002060"/>
                </a:solidFill>
                <a:effectLst/>
                <a:latin typeface="Trebuchet MS" pitchFamily="34" charset="0"/>
              </a:rPr>
              <a:t>Winrunner</a:t>
            </a:r>
            <a:endParaRPr lang="en-US" dirty="0">
              <a:solidFill>
                <a:srgbClr val="002060"/>
              </a:solidFill>
              <a:effectLst/>
              <a:latin typeface="Trebuchet MS" pitchFamily="34" charset="0"/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—"/>
            </a:pPr>
            <a:endParaRPr lang="en-US" dirty="0">
              <a:solidFill>
                <a:schemeClr val="tx2"/>
              </a:solidFill>
              <a:effectLst/>
              <a:latin typeface="Trebuchet MS" pitchFamily="34" charset="0"/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en-US" dirty="0">
              <a:solidFill>
                <a:schemeClr val="tx2"/>
              </a:solidFill>
              <a:effectLst/>
              <a:latin typeface="Trebuchet MS" pitchFamily="34" charset="0"/>
            </a:endParaRPr>
          </a:p>
        </p:txBody>
      </p:sp>
      <p:sp>
        <p:nvSpPr>
          <p:cNvPr id="398340" name="Text Box 4"/>
          <p:cNvSpPr txBox="1">
            <a:spLocks noChangeArrowheads="1"/>
          </p:cNvSpPr>
          <p:nvPr/>
        </p:nvSpPr>
        <p:spPr bwMode="auto">
          <a:xfrm>
            <a:off x="1143000" y="5410200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Request to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get training </a:t>
            </a:r>
            <a:r>
              <a:rPr lang="en-US" sz="20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approved</a:t>
            </a: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!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5486400" y="1066800"/>
            <a:ext cx="1295400" cy="685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A - HA 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5600" y="1676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effectLst/>
                <a:latin typeface="Tahoma"/>
              </a:rPr>
              <a:t>–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rebuchet MS" pitchFamily="34" charset="0"/>
              </a:rPr>
              <a:t> Lessons Learned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8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9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98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98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8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40" grpId="0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</a:t>
            </a:r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267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Functional Decomposition </a:t>
            </a:r>
          </a:p>
          <a:p>
            <a:pPr>
              <a:lnSpc>
                <a:spcPct val="80000"/>
              </a:lnSpc>
            </a:pPr>
            <a:endParaRPr lang="en-US" sz="800" b="1" dirty="0"/>
          </a:p>
          <a:p>
            <a:pPr>
              <a:lnSpc>
                <a:spcPct val="80000"/>
              </a:lnSpc>
            </a:pPr>
            <a:r>
              <a:rPr lang="en-US" sz="1800" dirty="0" smtClean="0"/>
              <a:t>Crafted functions from Demo Script to create </a:t>
            </a:r>
            <a:r>
              <a:rPr lang="en-US" sz="1800" dirty="0">
                <a:latin typeface="Tahoma"/>
              </a:rPr>
              <a:t>“</a:t>
            </a:r>
            <a:r>
              <a:rPr lang="en-US" sz="1800" dirty="0" err="1"/>
              <a:t>TimeSaver</a:t>
            </a:r>
            <a:r>
              <a:rPr lang="en-US" sz="1800" dirty="0">
                <a:latin typeface="Tahoma"/>
              </a:rPr>
              <a:t>”</a:t>
            </a:r>
            <a:r>
              <a:rPr lang="en-US" sz="1800" dirty="0"/>
              <a:t> utilities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Wrote discrete state change </a:t>
            </a:r>
            <a:r>
              <a:rPr lang="en-US" sz="1800" dirty="0" smtClean="0"/>
              <a:t>functions: </a:t>
            </a:r>
            <a:r>
              <a:rPr lang="en-US" sz="1800" i="1" dirty="0" smtClean="0"/>
              <a:t>TRUE</a:t>
            </a:r>
            <a:r>
              <a:rPr lang="en-US" sz="1800" dirty="0" smtClean="0"/>
              <a:t>, Worked! </a:t>
            </a:r>
            <a:r>
              <a:rPr lang="en-US" sz="1800" i="1" dirty="0" smtClean="0"/>
              <a:t>FALSE</a:t>
            </a:r>
            <a:r>
              <a:rPr lang="en-US" sz="1800" dirty="0" smtClean="0"/>
              <a:t>, Uh-Oh! </a:t>
            </a: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 smtClean="0"/>
              <a:t>Modular functions </a:t>
            </a:r>
            <a:r>
              <a:rPr lang="en-US" sz="1800" dirty="0"/>
              <a:t>made maintenance manageable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Automated the </a:t>
            </a:r>
            <a:r>
              <a:rPr lang="en-US" sz="1800" dirty="0" smtClean="0"/>
              <a:t>common </a:t>
            </a:r>
            <a:r>
              <a:rPr lang="en-US" sz="1800" dirty="0"/>
              <a:t>interfaces of </a:t>
            </a:r>
            <a:r>
              <a:rPr lang="en-US" sz="1800" b="1" dirty="0" smtClean="0"/>
              <a:t>two additional </a:t>
            </a:r>
            <a:r>
              <a:rPr lang="en-US" sz="1800" b="1" dirty="0"/>
              <a:t>products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Proposed </a:t>
            </a:r>
            <a:r>
              <a:rPr lang="en-US" sz="1800" dirty="0" smtClean="0"/>
              <a:t>automating </a:t>
            </a:r>
            <a:r>
              <a:rPr lang="en-US" sz="1800" dirty="0"/>
              <a:t>easy features first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</a:t>
            </a:r>
            <a:r>
              <a:rPr lang="en-US" sz="1600" b="1" dirty="0" smtClean="0"/>
              <a:t> </a:t>
            </a:r>
            <a:r>
              <a:rPr lang="en-US" sz="1600" b="1" dirty="0" smtClean="0">
                <a:latin typeface="Tahoma"/>
              </a:rPr>
              <a:t>–</a:t>
            </a:r>
            <a:r>
              <a:rPr lang="en-US" sz="1600" dirty="0" smtClean="0"/>
              <a:t> </a:t>
            </a:r>
            <a:r>
              <a:rPr lang="en-US" sz="1800" b="1" dirty="0" err="1" smtClean="0">
                <a:solidFill>
                  <a:srgbClr val="C00000"/>
                </a:solidFill>
              </a:rPr>
              <a:t>ShowStopper</a:t>
            </a:r>
            <a:r>
              <a:rPr lang="en-US" sz="1800" b="1" dirty="0" smtClean="0">
                <a:solidFill>
                  <a:srgbClr val="C00000"/>
                </a:solidFill>
              </a:rPr>
              <a:t> #1</a:t>
            </a:r>
            <a:r>
              <a:rPr lang="en-US" sz="1800" b="1" dirty="0" smtClean="0"/>
              <a:t>:</a:t>
            </a:r>
            <a:r>
              <a:rPr lang="en-US" sz="1600" dirty="0" smtClean="0"/>
              <a:t> </a:t>
            </a:r>
            <a:r>
              <a:rPr lang="en-US" sz="1800" b="1" i="1" dirty="0" smtClean="0"/>
              <a:t>Memory Leak. </a:t>
            </a:r>
            <a:r>
              <a:rPr lang="en-US" sz="1800" dirty="0" smtClean="0"/>
              <a:t>First 13-hours of endurance test.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</a:t>
            </a:r>
            <a:r>
              <a:rPr lang="en-US" sz="1600" b="1" dirty="0" smtClean="0">
                <a:latin typeface="Tahoma"/>
              </a:rPr>
              <a:t>–</a:t>
            </a:r>
            <a:r>
              <a:rPr lang="en-US" sz="1600" dirty="0" smtClean="0"/>
              <a:t> </a:t>
            </a:r>
            <a:r>
              <a:rPr lang="en-US" sz="1800" dirty="0" smtClean="0"/>
              <a:t>Developers stop blaming tool, now ask </a:t>
            </a:r>
            <a:r>
              <a:rPr lang="en-US" sz="1800" dirty="0"/>
              <a:t>for ad-hoc scripts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3400" y="5715000"/>
            <a:ext cx="7239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Request to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attend Mercury World Conference </a:t>
            </a:r>
            <a:r>
              <a:rPr lang="en-US" sz="2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Approved</a:t>
            </a: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!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pic>
        <p:nvPicPr>
          <p:cNvPr id="2050" name="Picture 2" descr="C:\Users\QTP_LABS\AppData\Local\Microsoft\Windows\Temporary Internet Files\Content.IE5\CW27IVMU\MC90043383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35280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2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28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304800"/>
            <a:ext cx="5824538" cy="590550"/>
          </a:xfrm>
        </p:spPr>
        <p:txBody>
          <a:bodyPr/>
          <a:lstStyle/>
          <a:p>
            <a:r>
              <a:rPr lang="en-US" b="0" dirty="0"/>
              <a:t> </a:t>
            </a:r>
            <a:r>
              <a:rPr lang="en-US" dirty="0"/>
              <a:t>Estimated Return On Investment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534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/>
              <a:t>“Best Bang For The Buck”: Project </a:t>
            </a:r>
            <a:r>
              <a:rPr lang="en-US" sz="2400" b="1" dirty="0" err="1"/>
              <a:t>TimeSavers</a:t>
            </a:r>
            <a:r>
              <a:rPr lang="en-US" sz="2400" b="1" dirty="0"/>
              <a:t> </a:t>
            </a:r>
          </a:p>
          <a:p>
            <a:pPr>
              <a:lnSpc>
                <a:spcPct val="80000"/>
              </a:lnSpc>
            </a:pPr>
            <a:endParaRPr lang="en-US" sz="105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Automate </a:t>
            </a:r>
            <a:r>
              <a:rPr lang="en-US" sz="2400" dirty="0"/>
              <a:t>tedious manual </a:t>
            </a:r>
            <a:r>
              <a:rPr lang="en-US" sz="2400" dirty="0" smtClean="0"/>
              <a:t>tasks</a:t>
            </a:r>
          </a:p>
          <a:p>
            <a:pPr>
              <a:lnSpc>
                <a:spcPct val="80000"/>
              </a:lnSpc>
            </a:pPr>
            <a:endParaRPr lang="en-US" sz="5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Create 64 Annotations - 30 Seconds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Perform 128 End to End Procedures - </a:t>
            </a:r>
            <a:r>
              <a:rPr lang="en-US" sz="1800" b="1" dirty="0">
                <a:solidFill>
                  <a:srgbClr val="008000"/>
                </a:solidFill>
              </a:rPr>
              <a:t>30 Minute </a:t>
            </a:r>
            <a:r>
              <a:rPr lang="en-US" sz="1800" dirty="0"/>
              <a:t>Drive Space Test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Register 128 New </a:t>
            </a:r>
            <a:r>
              <a:rPr lang="en-US" sz="1800" dirty="0" smtClean="0"/>
              <a:t>Patients </a:t>
            </a:r>
            <a:r>
              <a:rPr lang="en-US" sz="1800" dirty="0"/>
              <a:t>- </a:t>
            </a:r>
            <a:r>
              <a:rPr lang="en-US" sz="1800" b="1" dirty="0">
                <a:solidFill>
                  <a:srgbClr val="008000"/>
                </a:solidFill>
              </a:rPr>
              <a:t>30 Minute </a:t>
            </a:r>
            <a:r>
              <a:rPr lang="en-US" sz="1800" dirty="0"/>
              <a:t>Boundary Test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These tests were small, little </a:t>
            </a:r>
            <a:r>
              <a:rPr lang="en-US" sz="2400" dirty="0"/>
              <a:t>maintenance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Gets testers on your side, reduces their </a:t>
            </a:r>
            <a:r>
              <a:rPr lang="en-US" sz="2400" dirty="0">
                <a:latin typeface="Tahoma"/>
              </a:rPr>
              <a:t>“</a:t>
            </a:r>
            <a:r>
              <a:rPr lang="en-US" sz="2400" dirty="0"/>
              <a:t>pain</a:t>
            </a:r>
            <a:r>
              <a:rPr lang="en-US" sz="2400" dirty="0">
                <a:latin typeface="Tahoma"/>
              </a:rPr>
              <a:t>”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Scripts were easy to change into reusable functions</a:t>
            </a:r>
          </a:p>
          <a:p>
            <a:pPr>
              <a:lnSpc>
                <a:spcPct val="80000"/>
              </a:lnSpc>
            </a:pPr>
            <a:endParaRPr lang="en-US" sz="24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/>
              <a:t>First Quantifiable Return On Investment: </a:t>
            </a:r>
            <a:r>
              <a:rPr lang="en-US" sz="1800" b="1" dirty="0" smtClean="0">
                <a:solidFill>
                  <a:srgbClr val="008000"/>
                </a:solidFill>
              </a:rPr>
              <a:t>$40 (1 Hour) </a:t>
            </a:r>
            <a:endParaRPr lang="en-US" sz="2400" b="1" dirty="0" smtClean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050" b="1" dirty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/>
              <a:t>Final estimated ROI for the company:</a:t>
            </a:r>
            <a:r>
              <a:rPr lang="en-US" sz="2400" b="1" dirty="0">
                <a:solidFill>
                  <a:srgbClr val="008000"/>
                </a:solidFill>
              </a:rPr>
              <a:t>       </a:t>
            </a:r>
            <a:r>
              <a:rPr lang="en-US" b="1" dirty="0">
                <a:solidFill>
                  <a:srgbClr val="008000"/>
                </a:solidFill>
              </a:rPr>
              <a:t>$2 Million</a:t>
            </a:r>
            <a:endParaRPr lang="en-US" sz="24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29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304800"/>
            <a:ext cx="5824538" cy="590550"/>
          </a:xfrm>
        </p:spPr>
        <p:txBody>
          <a:bodyPr/>
          <a:lstStyle/>
          <a:p>
            <a:r>
              <a:rPr lang="en-US" b="0" dirty="0"/>
              <a:t> </a:t>
            </a:r>
            <a:r>
              <a:rPr lang="en-US" dirty="0"/>
              <a:t>Estimated Return On Investment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000"/>
            <a:ext cx="854202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73299" y="2515944"/>
            <a:ext cx="6705601" cy="331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auto">
          <a:xfrm rot="728713">
            <a:off x="5221475" y="3185411"/>
            <a:ext cx="3720019" cy="6109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Manual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Tester: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$40 Avg.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hourly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wage, including overtime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and benefits.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304800"/>
            <a:ext cx="5443538" cy="590550"/>
          </a:xfrm>
        </p:spPr>
        <p:txBody>
          <a:bodyPr/>
          <a:lstStyle/>
          <a:p>
            <a:r>
              <a:rPr lang="en-US" dirty="0"/>
              <a:t>Estimated Return </a:t>
            </a:r>
            <a:r>
              <a:rPr lang="en-US" dirty="0" smtClean="0"/>
              <a:t>On </a:t>
            </a:r>
            <a:r>
              <a:rPr lang="en-US" dirty="0"/>
              <a:t>Investment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42338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ROI Formula: Estimate Equivalent Cost of Automation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</a:rPr>
              <a:t>How much would it cost to hire someone to do this work manually?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Estimated </a:t>
            </a:r>
            <a:r>
              <a:rPr lang="en-US" sz="2000" dirty="0"/>
              <a:t>hourly </a:t>
            </a:r>
            <a:r>
              <a:rPr lang="en-US" sz="2000" dirty="0" smtClean="0"/>
              <a:t>wage (Plus OT &amp; Benefits): </a:t>
            </a:r>
            <a:r>
              <a:rPr lang="en-US" sz="2000" dirty="0" smtClean="0">
                <a:solidFill>
                  <a:srgbClr val="008000"/>
                </a:solidFill>
              </a:rPr>
              <a:t>$40</a:t>
            </a:r>
            <a:r>
              <a:rPr lang="en-US" sz="2000" dirty="0" smtClean="0"/>
              <a:t> </a:t>
            </a:r>
            <a:r>
              <a:rPr lang="en-US" sz="2000" dirty="0"/>
              <a:t>Per Hour </a:t>
            </a:r>
            <a:r>
              <a:rPr lang="en-US" sz="2000" dirty="0" smtClean="0"/>
              <a:t>Average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100" dirty="0" smtClean="0"/>
              <a:t>					</a:t>
            </a:r>
            <a:endParaRPr lang="en-US" sz="105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Determine </a:t>
            </a:r>
            <a:r>
              <a:rPr lang="en-US" sz="2000" dirty="0"/>
              <a:t>hours of runtime</a:t>
            </a:r>
            <a:r>
              <a:rPr lang="en-US" sz="1400" b="1" dirty="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/>
              <a:t>	</a:t>
            </a:r>
            <a:r>
              <a:rPr lang="en-US" sz="1600" dirty="0"/>
              <a:t>- </a:t>
            </a:r>
            <a:r>
              <a:rPr lang="en-US" sz="1600" dirty="0" smtClean="0"/>
              <a:t>10 </a:t>
            </a:r>
            <a:r>
              <a:rPr lang="en-US" sz="1600" dirty="0"/>
              <a:t>hour runs, 5</a:t>
            </a:r>
            <a:r>
              <a:rPr lang="en-US" sz="1600" dirty="0" smtClean="0"/>
              <a:t> </a:t>
            </a:r>
            <a:r>
              <a:rPr lang="en-US" sz="1600" dirty="0"/>
              <a:t>nights a week               </a:t>
            </a:r>
            <a:r>
              <a:rPr lang="en-US" sz="2000" dirty="0" smtClean="0"/>
              <a:t>10 </a:t>
            </a:r>
            <a:r>
              <a:rPr lang="en-US" sz="2000" dirty="0"/>
              <a:t>x 5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  50 </a:t>
            </a:r>
            <a:r>
              <a:rPr lang="en-US" sz="2000" dirty="0"/>
              <a:t>Hours per system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/>
              <a:t>	</a:t>
            </a:r>
            <a:r>
              <a:rPr lang="en-US" sz="1600" dirty="0"/>
              <a:t>- on 3</a:t>
            </a:r>
            <a:r>
              <a:rPr lang="en-US" sz="1600" dirty="0" smtClean="0"/>
              <a:t> </a:t>
            </a:r>
            <a:r>
              <a:rPr lang="en-US" sz="1600" dirty="0"/>
              <a:t>systems		                      </a:t>
            </a:r>
            <a:r>
              <a:rPr lang="en-US" sz="2000" dirty="0" smtClean="0"/>
              <a:t>50 x 3 </a:t>
            </a:r>
            <a:r>
              <a:rPr lang="en-US" sz="2000" dirty="0"/>
              <a:t>= </a:t>
            </a:r>
            <a:r>
              <a:rPr lang="en-US" sz="2000" b="1" dirty="0" smtClean="0">
                <a:solidFill>
                  <a:srgbClr val="FF3300"/>
                </a:solidFill>
              </a:rPr>
              <a:t>150</a:t>
            </a:r>
            <a:r>
              <a:rPr lang="en-US" sz="2000" dirty="0" smtClean="0"/>
              <a:t> </a:t>
            </a:r>
            <a:r>
              <a:rPr lang="en-US" sz="2000" dirty="0"/>
              <a:t>Hours per </a:t>
            </a:r>
            <a:r>
              <a:rPr lang="en-US" sz="2000" dirty="0" smtClean="0"/>
              <a:t>week</a:t>
            </a: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/>
              <a:t>				   </a:t>
            </a:r>
            <a:r>
              <a:rPr lang="en-US" sz="1600" b="1" dirty="0"/>
              <a:t>	         -----------------------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/>
              <a:t>	                                                    </a:t>
            </a:r>
            <a:r>
              <a:rPr lang="en-US" sz="2000" b="1" dirty="0" smtClean="0">
                <a:solidFill>
                  <a:srgbClr val="FF3300"/>
                </a:solidFill>
              </a:rPr>
              <a:t>150</a:t>
            </a:r>
            <a:r>
              <a:rPr lang="en-US" sz="2000" b="1" dirty="0" smtClean="0"/>
              <a:t> </a:t>
            </a:r>
            <a:r>
              <a:rPr lang="en-US" sz="2000" b="1" dirty="0"/>
              <a:t>x </a:t>
            </a:r>
            <a:r>
              <a:rPr lang="en-US" sz="2000" b="1" dirty="0" smtClean="0">
                <a:solidFill>
                  <a:srgbClr val="008000"/>
                </a:solidFill>
              </a:rPr>
              <a:t>$40 </a:t>
            </a:r>
            <a:r>
              <a:rPr lang="en-US" sz="2000" b="1" dirty="0"/>
              <a:t>= </a:t>
            </a:r>
            <a:r>
              <a:rPr lang="en-US" sz="2000" b="1" dirty="0" smtClean="0">
                <a:solidFill>
                  <a:srgbClr val="008000"/>
                </a:solidFill>
              </a:rPr>
              <a:t>$6,000</a:t>
            </a:r>
            <a:endParaRPr lang="en-US" sz="2000" b="1" dirty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100" b="1" dirty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Extrapolated to the end of the year</a:t>
            </a:r>
            <a:r>
              <a:rPr lang="en-US" sz="1600" b="1" dirty="0"/>
              <a:t>       </a:t>
            </a:r>
            <a:r>
              <a:rPr lang="en-US" sz="1600" b="1" dirty="0" smtClean="0"/>
              <a:t>                </a:t>
            </a:r>
            <a:r>
              <a:rPr lang="en-US" sz="2000" b="1" dirty="0" smtClean="0"/>
              <a:t>X 52 Weeks</a:t>
            </a:r>
            <a:endParaRPr lang="en-US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/>
              <a:t>                                                                    </a:t>
            </a:r>
            <a:r>
              <a:rPr lang="en-US" sz="1600" b="1" dirty="0" smtClean="0"/>
              <a:t>-----------------------</a:t>
            </a:r>
            <a:endParaRPr lang="en-US" sz="1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/>
              <a:t>					            </a:t>
            </a:r>
            <a:r>
              <a:rPr lang="en-US" sz="1600" b="1" dirty="0" smtClean="0"/>
              <a:t>        </a:t>
            </a:r>
            <a:r>
              <a:rPr lang="en-US" sz="2000" b="1" dirty="0" smtClean="0">
                <a:solidFill>
                  <a:srgbClr val="008000"/>
                </a:solidFill>
              </a:rPr>
              <a:t>$312,000</a:t>
            </a:r>
            <a:endParaRPr lang="en-US" sz="1800" b="1" dirty="0" smtClean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sz="1800" dirty="0" smtClean="0"/>
              <a:t>F</a:t>
            </a:r>
            <a:r>
              <a:rPr lang="en-US" sz="2000" dirty="0" smtClean="0"/>
              <a:t>our years of run time:                          </a:t>
            </a:r>
            <a:r>
              <a:rPr lang="en-US" sz="2000" b="1" dirty="0" smtClean="0"/>
              <a:t> $1,248,000</a:t>
            </a:r>
            <a:endParaRPr lang="en-US" sz="24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304800"/>
            <a:ext cx="5595938" cy="590550"/>
          </a:xfrm>
        </p:spPr>
        <p:txBody>
          <a:bodyPr/>
          <a:lstStyle/>
          <a:p>
            <a:r>
              <a:rPr lang="en-US"/>
              <a:t>Estimated Return On Investment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37338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</a:rPr>
              <a:t>What would some of the worst defects found by automation have cost the company had they gotten to the field?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800" b="1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/>
              <a:t>Case Study </a:t>
            </a:r>
            <a:r>
              <a:rPr lang="en-US" sz="2000" dirty="0" smtClean="0"/>
              <a:t>Examples</a:t>
            </a:r>
          </a:p>
          <a:p>
            <a:pPr marL="1181100" lvl="2" indent="-266700">
              <a:lnSpc>
                <a:spcPct val="80000"/>
              </a:lnSpc>
            </a:pPr>
            <a:endParaRPr lang="en-US" sz="1400" b="0" dirty="0" smtClean="0"/>
          </a:p>
          <a:p>
            <a:pPr lvl="1">
              <a:lnSpc>
                <a:spcPct val="80000"/>
              </a:lnSpc>
            </a:pPr>
            <a:r>
              <a:rPr lang="en-US" sz="2000" b="1" dirty="0" err="1" smtClean="0">
                <a:solidFill>
                  <a:srgbClr val="C00000"/>
                </a:solidFill>
              </a:rPr>
              <a:t>ShowStopper</a:t>
            </a:r>
            <a:r>
              <a:rPr lang="en-US" sz="2000" b="1" dirty="0" smtClean="0">
                <a:solidFill>
                  <a:srgbClr val="C00000"/>
                </a:solidFill>
              </a:rPr>
              <a:t> #2</a:t>
            </a:r>
            <a:r>
              <a:rPr lang="en-US" sz="2000" dirty="0" smtClean="0"/>
              <a:t>: </a:t>
            </a:r>
            <a:r>
              <a:rPr lang="en-US" sz="2000" b="1" i="1" dirty="0" smtClean="0"/>
              <a:t>Transient Boot Up Failure</a:t>
            </a:r>
            <a:r>
              <a:rPr lang="en-US" sz="2000" b="1" dirty="0" smtClean="0"/>
              <a:t> </a:t>
            </a:r>
          </a:p>
          <a:p>
            <a:pPr marL="1181100" lvl="2" indent="-266700">
              <a:lnSpc>
                <a:spcPct val="80000"/>
              </a:lnSpc>
            </a:pPr>
            <a:r>
              <a:rPr lang="en-US" sz="2000" b="0" dirty="0" smtClean="0"/>
              <a:t>Replicated with automation and high end UPS </a:t>
            </a:r>
          </a:p>
          <a:p>
            <a:pPr>
              <a:lnSpc>
                <a:spcPct val="80000"/>
              </a:lnSpc>
            </a:pP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2000" b="1" dirty="0" err="1" smtClean="0">
                <a:solidFill>
                  <a:srgbClr val="C00000"/>
                </a:solidFill>
              </a:rPr>
              <a:t>ShowStopper</a:t>
            </a:r>
            <a:r>
              <a:rPr lang="en-US" sz="2000" b="1" dirty="0" smtClean="0">
                <a:solidFill>
                  <a:srgbClr val="C00000"/>
                </a:solidFill>
              </a:rPr>
              <a:t> #3</a:t>
            </a:r>
            <a:r>
              <a:rPr lang="en-US" sz="2000" dirty="0" smtClean="0"/>
              <a:t>: </a:t>
            </a:r>
            <a:r>
              <a:rPr lang="en-US" sz="2000" b="1" i="1" dirty="0"/>
              <a:t>Data Transfer Problem</a:t>
            </a:r>
          </a:p>
          <a:p>
            <a:pPr marL="1181100" lvl="2" indent="-266700">
              <a:lnSpc>
                <a:spcPct val="80000"/>
              </a:lnSpc>
            </a:pPr>
            <a:r>
              <a:rPr lang="en-US" sz="2000" b="0" dirty="0"/>
              <a:t>Duplicated issue within five days. </a:t>
            </a:r>
          </a:p>
          <a:p>
            <a:pPr marL="1181100" lvl="2" indent="-266700">
              <a:lnSpc>
                <a:spcPct val="80000"/>
              </a:lnSpc>
            </a:pPr>
            <a:r>
              <a:rPr lang="en-US" sz="2000" b="0" dirty="0"/>
              <a:t>Reason: Related to Network Load </a:t>
            </a:r>
            <a:r>
              <a:rPr lang="en-US" sz="2000" b="0" dirty="0" smtClean="0"/>
              <a:t>limitation.</a:t>
            </a:r>
            <a:endParaRPr lang="en-US" sz="2000" b="0" dirty="0"/>
          </a:p>
          <a:p>
            <a:pPr marL="1181100" lvl="2" indent="-266700">
              <a:lnSpc>
                <a:spcPct val="80000"/>
              </a:lnSpc>
            </a:pPr>
            <a:endParaRPr lang="en-US" sz="1200" b="0" dirty="0"/>
          </a:p>
          <a:p>
            <a:pPr>
              <a:lnSpc>
                <a:spcPct val="80000"/>
              </a:lnSpc>
            </a:pPr>
            <a:r>
              <a:rPr lang="en-US" sz="2000" dirty="0"/>
              <a:t>We </a:t>
            </a:r>
            <a:r>
              <a:rPr lang="en-US" sz="2000" dirty="0" smtClean="0"/>
              <a:t>pegged </a:t>
            </a:r>
            <a:r>
              <a:rPr lang="en-US" sz="2000" dirty="0"/>
              <a:t>the ROI of the worst detected defects </a:t>
            </a:r>
            <a:r>
              <a:rPr lang="en-US" sz="2000" dirty="0" smtClean="0"/>
              <a:t>by estimating the cost of a single lost customer sale: </a:t>
            </a:r>
            <a:r>
              <a:rPr lang="en-US" sz="2000" b="1" dirty="0" smtClean="0">
                <a:solidFill>
                  <a:srgbClr val="008000"/>
                </a:solidFill>
              </a:rPr>
              <a:t>$100,000</a:t>
            </a:r>
            <a:endParaRPr lang="en-US" sz="2000" dirty="0"/>
          </a:p>
          <a:p>
            <a:pPr>
              <a:lnSpc>
                <a:spcPct val="80000"/>
              </a:lnSpc>
              <a:buNone/>
            </a:pPr>
            <a:endParaRPr lang="en-US" sz="1000" b="1" dirty="0"/>
          </a:p>
          <a:p>
            <a:pPr>
              <a:lnSpc>
                <a:spcPct val="80000"/>
              </a:lnSpc>
            </a:pPr>
            <a:r>
              <a:rPr lang="en-US" sz="2000" dirty="0" smtClean="0"/>
              <a:t>Potential </a:t>
            </a:r>
            <a:r>
              <a:rPr lang="en-US" sz="2000" dirty="0"/>
              <a:t>revenue </a:t>
            </a:r>
            <a:r>
              <a:rPr lang="en-US" sz="2000" dirty="0" smtClean="0"/>
              <a:t>loss from </a:t>
            </a:r>
            <a:r>
              <a:rPr lang="en-US" sz="2000" b="1" dirty="0" smtClean="0"/>
              <a:t>7 </a:t>
            </a:r>
            <a:r>
              <a:rPr lang="en-US" sz="2000" b="1" dirty="0" err="1" smtClean="0"/>
              <a:t>ShowStoppers</a:t>
            </a:r>
            <a:r>
              <a:rPr lang="en-US" sz="2000" dirty="0" smtClean="0"/>
              <a:t>: </a:t>
            </a:r>
            <a:r>
              <a:rPr lang="en-US" sz="2000" b="1" dirty="0" smtClean="0">
                <a:solidFill>
                  <a:srgbClr val="008000"/>
                </a:solidFill>
              </a:rPr>
              <a:t>$700,000</a:t>
            </a:r>
          </a:p>
          <a:p>
            <a:pPr>
              <a:lnSpc>
                <a:spcPct val="80000"/>
              </a:lnSpc>
            </a:pPr>
            <a:endParaRPr lang="en-US" sz="12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Plus </a:t>
            </a:r>
            <a:r>
              <a:rPr lang="en-US" sz="2000" b="1" dirty="0" smtClean="0">
                <a:solidFill>
                  <a:srgbClr val="00B050"/>
                </a:solidFill>
              </a:rPr>
              <a:t>1.2 Million </a:t>
            </a:r>
            <a:r>
              <a:rPr lang="en-US" sz="2000" i="1" dirty="0" smtClean="0"/>
              <a:t>not</a:t>
            </a:r>
            <a:r>
              <a:rPr lang="en-US" sz="2000" dirty="0" smtClean="0"/>
              <a:t> paid to a manual tester:  </a:t>
            </a:r>
            <a:r>
              <a:rPr lang="en-US" sz="2400" b="1" dirty="0" smtClean="0">
                <a:solidFill>
                  <a:srgbClr val="008000"/>
                </a:solidFill>
              </a:rPr>
              <a:t>1.9 Million </a:t>
            </a:r>
            <a:r>
              <a:rPr lang="en-US" sz="2000" b="1" dirty="0" smtClean="0"/>
              <a:t>Est. ROI</a:t>
            </a:r>
            <a:r>
              <a:rPr lang="en-US" sz="2000" dirty="0" smtClean="0"/>
              <a:t> </a:t>
            </a:r>
            <a:endParaRPr lang="en-US" sz="2000" b="1" dirty="0">
              <a:solidFill>
                <a:srgbClr val="008000"/>
              </a:solidFill>
            </a:endParaRPr>
          </a:p>
        </p:txBody>
      </p:sp>
      <p:pic>
        <p:nvPicPr>
          <p:cNvPr id="6146" name="Picture 2" descr="C:\Users\QTP_LABS\AppData\Local\Microsoft\Windows\Temporary Internet Files\Content.IE5\1EKHVJPJ\MC90038363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2209800"/>
            <a:ext cx="1143000" cy="9941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 bwMode="auto">
          <a:xfrm rot="728713">
            <a:off x="6226052" y="3573354"/>
            <a:ext cx="2885982" cy="6109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Used Functional Test Tool to uncover Network Load issue?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304800"/>
            <a:ext cx="5595938" cy="590550"/>
          </a:xfrm>
        </p:spPr>
        <p:txBody>
          <a:bodyPr/>
          <a:lstStyle/>
          <a:p>
            <a:r>
              <a:rPr lang="en-US" dirty="0"/>
              <a:t>Estimated Return On </a:t>
            </a:r>
            <a:r>
              <a:rPr lang="en-US" dirty="0" smtClean="0"/>
              <a:t>Investment</a:t>
            </a:r>
            <a:br>
              <a:rPr lang="en-US" dirty="0" smtClean="0"/>
            </a:br>
            <a:r>
              <a:rPr lang="en-US" dirty="0" smtClean="0"/>
              <a:t>That was then…this is now</a:t>
            </a:r>
            <a:endParaRPr lang="en-US" dirty="0"/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37338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</a:rPr>
              <a:t>What would some of the worst defects found by automation have cost </a:t>
            </a:r>
            <a:r>
              <a:rPr lang="en-US" sz="2400" b="1" dirty="0" smtClean="0">
                <a:solidFill>
                  <a:schemeClr val="accent2"/>
                </a:solidFill>
              </a:rPr>
              <a:t>your </a:t>
            </a:r>
            <a:r>
              <a:rPr lang="en-US" sz="2400" b="1" dirty="0">
                <a:solidFill>
                  <a:schemeClr val="accent2"/>
                </a:solidFill>
              </a:rPr>
              <a:t>company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>
                <a:solidFill>
                  <a:schemeClr val="tx2"/>
                </a:solidFill>
              </a:rPr>
              <a:t>had they gotten to the field</a:t>
            </a:r>
            <a:r>
              <a:rPr lang="en-US" sz="2000" b="1" dirty="0" smtClean="0">
                <a:solidFill>
                  <a:schemeClr val="tx2"/>
                </a:solidFill>
              </a:rPr>
              <a:t>?</a:t>
            </a:r>
            <a:endParaRPr lang="en-US" sz="2000" dirty="0" smtClean="0"/>
          </a:p>
          <a:p>
            <a:pPr marL="1181100" lvl="2" indent="-266700">
              <a:lnSpc>
                <a:spcPct val="80000"/>
              </a:lnSpc>
            </a:pPr>
            <a:endParaRPr lang="en-US" sz="1400" b="0" dirty="0" smtClean="0"/>
          </a:p>
          <a:p>
            <a:pPr marL="1181100" lvl="2" indent="-266700">
              <a:lnSpc>
                <a:spcPct val="80000"/>
              </a:lnSpc>
            </a:pPr>
            <a:endParaRPr lang="en-US" sz="1400" b="0" dirty="0" smtClean="0"/>
          </a:p>
          <a:p>
            <a:pPr lvl="1">
              <a:lnSpc>
                <a:spcPct val="80000"/>
              </a:lnSpc>
            </a:pPr>
            <a:r>
              <a:rPr lang="en-US" sz="2000" b="1" dirty="0" err="1" smtClean="0">
                <a:solidFill>
                  <a:srgbClr val="C00000"/>
                </a:solidFill>
              </a:rPr>
              <a:t>ShowStopper</a:t>
            </a:r>
            <a:r>
              <a:rPr lang="en-US" sz="2000" b="1" dirty="0" smtClean="0">
                <a:solidFill>
                  <a:srgbClr val="C00000"/>
                </a:solidFill>
              </a:rPr>
              <a:t> #1</a:t>
            </a:r>
            <a:r>
              <a:rPr lang="en-US" sz="2000" dirty="0" smtClean="0"/>
              <a:t>: </a:t>
            </a:r>
            <a:r>
              <a:rPr lang="en-US" sz="2000" b="1" i="1" dirty="0" smtClean="0"/>
              <a:t>Credit cards fail to authenticate?</a:t>
            </a:r>
            <a:endParaRPr lang="en-US" sz="2000" b="1" dirty="0" smtClean="0"/>
          </a:p>
          <a:p>
            <a:pPr marL="1181100" lvl="2" indent="-266700">
              <a:lnSpc>
                <a:spcPct val="80000"/>
              </a:lnSpc>
            </a:pPr>
            <a:r>
              <a:rPr lang="en-US" sz="2000" b="0" dirty="0" smtClean="0"/>
              <a:t>Store is closed world wide.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rgbClr val="C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b="1" dirty="0" err="1" smtClean="0">
                <a:solidFill>
                  <a:srgbClr val="C00000"/>
                </a:solidFill>
              </a:rPr>
              <a:t>ShowStopper</a:t>
            </a:r>
            <a:r>
              <a:rPr lang="en-US" sz="2000" b="1" dirty="0" smtClean="0">
                <a:solidFill>
                  <a:srgbClr val="C00000"/>
                </a:solidFill>
              </a:rPr>
              <a:t> #2</a:t>
            </a:r>
            <a:r>
              <a:rPr lang="en-US" sz="2000" dirty="0" smtClean="0"/>
              <a:t>: </a:t>
            </a:r>
            <a:r>
              <a:rPr lang="en-US" sz="2000" b="1" i="1" dirty="0" smtClean="0"/>
              <a:t>Search path leads to infinite loop</a:t>
            </a:r>
            <a:r>
              <a:rPr lang="en-US" sz="2000" b="1" dirty="0" smtClean="0"/>
              <a:t>?</a:t>
            </a:r>
          </a:p>
          <a:p>
            <a:pPr marL="1181100" lvl="2" indent="-266700">
              <a:lnSpc>
                <a:spcPct val="80000"/>
              </a:lnSpc>
            </a:pPr>
            <a:r>
              <a:rPr lang="en-US" sz="2000" b="0" dirty="0" smtClean="0"/>
              <a:t>Customers frustrated with site jump to competitor.</a:t>
            </a:r>
          </a:p>
          <a:p>
            <a:pPr>
              <a:lnSpc>
                <a:spcPct val="80000"/>
              </a:lnSpc>
            </a:pP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2000" b="1" dirty="0" err="1" smtClean="0">
                <a:solidFill>
                  <a:srgbClr val="C00000"/>
                </a:solidFill>
              </a:rPr>
              <a:t>ShowStopper</a:t>
            </a:r>
            <a:r>
              <a:rPr lang="en-US" sz="2000" b="1" dirty="0" smtClean="0">
                <a:solidFill>
                  <a:srgbClr val="C00000"/>
                </a:solidFill>
              </a:rPr>
              <a:t> #3</a:t>
            </a:r>
            <a:r>
              <a:rPr lang="en-US" sz="2000" dirty="0" smtClean="0"/>
              <a:t>: </a:t>
            </a:r>
            <a:r>
              <a:rPr lang="en-US" sz="2000" b="1" i="1" dirty="0" smtClean="0"/>
              <a:t>12-second+ response time?</a:t>
            </a:r>
            <a:endParaRPr lang="en-US" sz="2000" b="1" i="1" dirty="0"/>
          </a:p>
          <a:p>
            <a:pPr marL="1181100" lvl="2" indent="-266700">
              <a:lnSpc>
                <a:spcPct val="80000"/>
              </a:lnSpc>
            </a:pPr>
            <a:r>
              <a:rPr lang="en-US" sz="2000" b="0" dirty="0" smtClean="0"/>
              <a:t>Customers abandon order</a:t>
            </a:r>
            <a:endParaRPr lang="en-US" sz="2000" b="0" dirty="0"/>
          </a:p>
          <a:p>
            <a:pPr marL="1181100" lvl="2" indent="-266700">
              <a:lnSpc>
                <a:spcPct val="80000"/>
              </a:lnSpc>
            </a:pPr>
            <a:r>
              <a:rPr lang="en-US" sz="2000" b="0" dirty="0" smtClean="0"/>
              <a:t>Is customer support being effected?</a:t>
            </a:r>
          </a:p>
          <a:p>
            <a:pPr marL="1181100" lvl="2" indent="-266700">
              <a:lnSpc>
                <a:spcPct val="80000"/>
              </a:lnSpc>
            </a:pPr>
            <a:endParaRPr lang="en-US" sz="2000" b="0" dirty="0" smtClean="0"/>
          </a:p>
          <a:p>
            <a:pPr marL="1181100" lvl="2" indent="-266700">
              <a:lnSpc>
                <a:spcPct val="80000"/>
              </a:lnSpc>
            </a:pPr>
            <a:r>
              <a:rPr lang="en-US" sz="2000" b="0" dirty="0" smtClean="0"/>
              <a:t>Slows down automation code development and debugging</a:t>
            </a:r>
          </a:p>
          <a:p>
            <a:pPr marL="1181100" lvl="2" indent="-266700">
              <a:lnSpc>
                <a:spcPct val="80000"/>
              </a:lnSpc>
            </a:pPr>
            <a:r>
              <a:rPr lang="en-US" sz="2000" b="0" dirty="0" smtClean="0"/>
              <a:t>Slows down development programmers</a:t>
            </a:r>
          </a:p>
          <a:p>
            <a:pPr marL="1181100" lvl="2" indent="-266700">
              <a:lnSpc>
                <a:spcPct val="80000"/>
              </a:lnSpc>
            </a:pPr>
            <a:r>
              <a:rPr lang="en-US" sz="2000" b="0" dirty="0" smtClean="0"/>
              <a:t>Slows down manual testers</a:t>
            </a:r>
          </a:p>
          <a:p>
            <a:pPr marL="1181100" lvl="2" indent="-266700">
              <a:lnSpc>
                <a:spcPct val="80000"/>
              </a:lnSpc>
            </a:pPr>
            <a:endParaRPr lang="en-US" sz="1200" b="0" dirty="0"/>
          </a:p>
        </p:txBody>
      </p:sp>
      <p:sp>
        <p:nvSpPr>
          <p:cNvPr id="4" name="Rectangle 3"/>
          <p:cNvSpPr/>
          <p:nvPr/>
        </p:nvSpPr>
        <p:spPr bwMode="auto">
          <a:xfrm rot="728713">
            <a:off x="6515943" y="4650791"/>
            <a:ext cx="2262724" cy="6109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What if it's Dev, QA or Staging Environment?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8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89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689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689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take a break!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1050" y="1828800"/>
            <a:ext cx="798195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When we come back…</a:t>
            </a:r>
          </a:p>
          <a:p>
            <a:endParaRPr lang="en-US" dirty="0" smtClean="0"/>
          </a:p>
          <a:p>
            <a:r>
              <a:rPr lang="en-US" dirty="0" smtClean="0"/>
              <a:t>Tips And Tricks</a:t>
            </a:r>
          </a:p>
          <a:p>
            <a:r>
              <a:rPr lang="en-US" dirty="0" smtClean="0"/>
              <a:t>Dealing with Failure</a:t>
            </a:r>
          </a:p>
          <a:p>
            <a:r>
              <a:rPr lang="en-US" dirty="0" smtClean="0"/>
              <a:t>What is a Framework anyway?</a:t>
            </a:r>
            <a:endParaRPr lang="en-US" dirty="0"/>
          </a:p>
        </p:txBody>
      </p:sp>
      <p:pic>
        <p:nvPicPr>
          <p:cNvPr id="1026" name="Picture 2" descr="C:\Users\QTP_LABS\AppData\Local\Microsoft\Windows\Temporary Internet Files\Content.IE5\CW27IVMU\MC90008327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362200"/>
            <a:ext cx="1981200" cy="299043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ChangeArrowheads="1"/>
          </p:cNvSpPr>
          <p:nvPr/>
        </p:nvSpPr>
        <p:spPr bwMode="auto">
          <a:xfrm>
            <a:off x="609600" y="1905000"/>
            <a:ext cx="3657600" cy="41148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  <a:alpha val="42000"/>
                </a:schemeClr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lIns="92075" tIns="46038" rIns="92075" bIns="46038" anchor="ctr">
            <a:flatTx/>
          </a:bodyPr>
          <a:lstStyle/>
          <a:p>
            <a:endParaRPr lang="en-US"/>
          </a:p>
        </p:txBody>
      </p:sp>
      <p:sp>
        <p:nvSpPr>
          <p:cNvPr id="343043" name="Rectangle 3"/>
          <p:cNvSpPr>
            <a:spLocks noChangeArrowheads="1"/>
          </p:cNvSpPr>
          <p:nvPr/>
        </p:nvSpPr>
        <p:spPr bwMode="auto">
          <a:xfrm>
            <a:off x="4800600" y="1905000"/>
            <a:ext cx="3519488" cy="4114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  <a:alpha val="42000"/>
                </a:schemeClr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lIns="92075" tIns="46038" rIns="92075" bIns="46038" anchor="ctr">
            <a:flatTx/>
          </a:bodyPr>
          <a:lstStyle/>
          <a:p>
            <a:endParaRPr lang="en-US"/>
          </a:p>
        </p:txBody>
      </p:sp>
      <p:sp>
        <p:nvSpPr>
          <p:cNvPr id="343044" name="Rectangle 4"/>
          <p:cNvSpPr>
            <a:spLocks noGrp="1" noChangeArrowheads="1"/>
          </p:cNvSpPr>
          <p:nvPr>
            <p:ph type="title"/>
          </p:nvPr>
        </p:nvSpPr>
        <p:spPr>
          <a:xfrm>
            <a:off x="2819400" y="304800"/>
            <a:ext cx="5824538" cy="381000"/>
          </a:xfrm>
        </p:spPr>
        <p:txBody>
          <a:bodyPr/>
          <a:lstStyle/>
          <a:p>
            <a:r>
              <a:rPr lang="en-US" dirty="0" smtClean="0"/>
              <a:t>What is a Framework?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 </a:t>
            </a:r>
            <a:r>
              <a:rPr lang="en-US" b="0" dirty="0" smtClean="0"/>
              <a:t>Framework Options</a:t>
            </a:r>
            <a:endParaRPr lang="en-US" b="0" dirty="0"/>
          </a:p>
        </p:txBody>
      </p:sp>
      <p:sp>
        <p:nvSpPr>
          <p:cNvPr id="3430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81200"/>
            <a:ext cx="3429000" cy="3694113"/>
          </a:xfrm>
        </p:spPr>
        <p:txBody>
          <a:bodyPr/>
          <a:lstStyle/>
          <a:p>
            <a:pPr marL="91440" indent="-182880">
              <a:spcBef>
                <a:spcPts val="1800"/>
              </a:spcBef>
              <a:spcAft>
                <a:spcPts val="1800"/>
              </a:spcAft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Capture/replay</a:t>
            </a:r>
          </a:p>
          <a:p>
            <a:pPr marL="91440" indent="-182880">
              <a:spcBef>
                <a:spcPts val="1800"/>
              </a:spcBef>
              <a:spcAft>
                <a:spcPts val="1800"/>
              </a:spcAft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Function-based</a:t>
            </a:r>
            <a:endParaRPr lang="en-US" dirty="0">
              <a:solidFill>
                <a:schemeClr val="bg1"/>
              </a:solidFill>
            </a:endParaRPr>
          </a:p>
          <a:p>
            <a:pPr marL="91440" indent="-182880">
              <a:spcBef>
                <a:spcPts val="1800"/>
              </a:spcBef>
              <a:spcAft>
                <a:spcPts val="1800"/>
              </a:spcAft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Data-driven</a:t>
            </a:r>
          </a:p>
          <a:p>
            <a:pPr marL="91440" indent="-182880">
              <a:spcBef>
                <a:spcPts val="1800"/>
              </a:spcBef>
              <a:spcAft>
                <a:spcPts val="1800"/>
              </a:spcAft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Keyword-driven</a:t>
            </a:r>
          </a:p>
          <a:p>
            <a:pPr marL="91440" indent="-398463">
              <a:spcAft>
                <a:spcPct val="200000"/>
              </a:spcAft>
              <a:buClr>
                <a:schemeClr val="bg1"/>
              </a:buClr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4304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14912" y="1981200"/>
            <a:ext cx="3748088" cy="3775075"/>
          </a:xfrm>
          <a:ln/>
        </p:spPr>
        <p:txBody>
          <a:bodyPr/>
          <a:lstStyle/>
          <a:p>
            <a:pPr marL="91440" indent="-182880">
              <a:lnSpc>
                <a:spcPct val="90000"/>
              </a:lnSpc>
              <a:spcBef>
                <a:spcPts val="1800"/>
              </a:spcBef>
              <a:spcAft>
                <a:spcPts val="1800"/>
              </a:spcAft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Exhaustive</a:t>
            </a:r>
          </a:p>
          <a:p>
            <a:pPr marL="91440" indent="-182880">
              <a:lnSpc>
                <a:spcPct val="90000"/>
              </a:lnSpc>
              <a:spcBef>
                <a:spcPts val="1800"/>
              </a:spcBef>
              <a:spcAft>
                <a:spcPts val="1800"/>
              </a:spcAft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Random</a:t>
            </a:r>
          </a:p>
          <a:p>
            <a:pPr marL="91440" indent="-182880">
              <a:lnSpc>
                <a:spcPct val="90000"/>
              </a:lnSpc>
              <a:spcBef>
                <a:spcPts val="1800"/>
              </a:spcBef>
              <a:spcAft>
                <a:spcPts val="1800"/>
              </a:spcAft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Lexical Analyzer</a:t>
            </a:r>
            <a:endParaRPr lang="en-US" dirty="0">
              <a:solidFill>
                <a:schemeClr val="bg1"/>
              </a:solidFill>
            </a:endParaRPr>
          </a:p>
          <a:p>
            <a:pPr marL="91440" indent="-182880">
              <a:lnSpc>
                <a:spcPct val="90000"/>
              </a:lnSpc>
              <a:spcBef>
                <a:spcPts val="1800"/>
              </a:spcBef>
              <a:spcAft>
                <a:spcPts val="1800"/>
              </a:spcAft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Hybrid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3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43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43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43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43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43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430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430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5" grpId="0" build="p" autoUpdateAnimBg="0" advAuto="0"/>
      <p:bldP spid="343046" grpId="0" build="p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Framework?</a:t>
            </a:r>
            <a:endParaRPr lang="en-US" dirty="0"/>
          </a:p>
        </p:txBody>
      </p:sp>
      <p:pic>
        <p:nvPicPr>
          <p:cNvPr id="71682" name="Picture 2" descr="C:\Users\QTP_LABS\AppData\Local\Microsoft\Windows\Temporary Internet Files\Content.IE5\CW27IVMU\MC90001504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467600" y="1752600"/>
            <a:ext cx="1371600" cy="1371600"/>
          </a:xfrm>
          <a:prstGeom prst="rect">
            <a:avLst/>
          </a:prstGeom>
          <a:noFill/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752600"/>
            <a:ext cx="6400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Driver</a:t>
            </a:r>
          </a:p>
          <a:p>
            <a:pPr marL="800100" lvl="1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r>
              <a:rPr lang="en-US" kern="0" dirty="0" smtClean="0">
                <a:solidFill>
                  <a:schemeClr val="tx1"/>
                </a:solidFill>
                <a:effectLst/>
                <a:latin typeface="+mn-lt"/>
              </a:rPr>
              <a:t>Loads &amp; Executes Multiple Tests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r>
              <a:rPr lang="en-US" kern="0" dirty="0" smtClean="0">
                <a:solidFill>
                  <a:schemeClr val="tx1"/>
                </a:solidFill>
                <a:effectLst/>
                <a:latin typeface="+mn-lt"/>
              </a:rPr>
              <a:t>Facilitates Result Reporting</a:t>
            </a:r>
          </a:p>
          <a:p>
            <a:pPr marL="800100" lvl="1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r>
              <a:rPr lang="en-US" kern="0" dirty="0" smtClean="0">
                <a:solidFill>
                  <a:schemeClr val="tx1"/>
                </a:solidFill>
                <a:effectLst/>
                <a:latin typeface="+mn-lt"/>
              </a:rPr>
              <a:t>Object Repository or Identification</a:t>
            </a:r>
          </a:p>
          <a:p>
            <a:pPr marL="800100" lvl="1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r>
              <a:rPr lang="en-US" kern="0" dirty="0" smtClean="0">
                <a:solidFill>
                  <a:schemeClr val="tx1"/>
                </a:solidFill>
                <a:effectLst/>
                <a:latin typeface="+mn-lt"/>
              </a:rPr>
              <a:t>Identifies objects by Class and Property Values</a:t>
            </a:r>
          </a:p>
          <a:p>
            <a:pPr marL="800100" lvl="1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r>
              <a:rPr lang="en-US" kern="0" dirty="0" smtClean="0">
                <a:solidFill>
                  <a:schemeClr val="tx1"/>
                </a:solidFill>
                <a:effectLst/>
                <a:latin typeface="+mn-lt"/>
              </a:rPr>
              <a:t>U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Regular Expressions for dynamic values</a:t>
            </a:r>
          </a:p>
          <a:p>
            <a:pPr marL="800100" lvl="1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endParaRPr lang="en-US" kern="0" baseline="0" dirty="0" smtClean="0">
              <a:solidFill>
                <a:schemeClr val="tx1"/>
              </a:solidFill>
              <a:effectLst/>
              <a:latin typeface="+mn-lt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</a:t>
            </a:r>
          </a:p>
          <a:p>
            <a:pPr marL="800100" lvl="1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r>
              <a:rPr lang="en-US" kern="0" noProof="0" dirty="0" smtClean="0">
                <a:solidFill>
                  <a:schemeClr val="tx1"/>
                </a:solidFill>
                <a:effectLst/>
                <a:latin typeface="+mn-lt"/>
              </a:rPr>
              <a:t>Pre-Defined</a:t>
            </a:r>
          </a:p>
          <a:p>
            <a:pPr marL="800100" lvl="1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Generated</a:t>
            </a:r>
          </a:p>
          <a:p>
            <a:pPr marL="800100" lvl="1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endParaRPr kumimoji="0" lang="en-US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Recovery Mechanism</a:t>
            </a:r>
          </a:p>
          <a:p>
            <a:pPr marL="800100" lvl="1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r>
              <a:rPr lang="en-US" kern="0" baseline="0" dirty="0" smtClean="0">
                <a:solidFill>
                  <a:schemeClr val="tx1"/>
                </a:solidFill>
                <a:effectLst/>
                <a:latin typeface="+mn-lt"/>
              </a:rPr>
              <a:t>Browser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+mn-lt"/>
              </a:rPr>
              <a:t> closes</a:t>
            </a:r>
          </a:p>
          <a:p>
            <a:pPr marL="800100" lvl="1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invalid</a:t>
            </a:r>
          </a:p>
          <a:p>
            <a:pPr marL="800100" lvl="1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r>
              <a:rPr lang="en-US" kern="0" baseline="0" dirty="0" smtClean="0">
                <a:solidFill>
                  <a:schemeClr val="tx1"/>
                </a:solidFill>
                <a:effectLst/>
                <a:latin typeface="+mn-lt"/>
              </a:rPr>
              <a:t>Error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+mn-lt"/>
              </a:rPr>
              <a:t> generated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808080"/>
              </a:buClr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114800" y="4114800"/>
            <a:ext cx="3962400" cy="1600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A framework is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a set of techniques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:</a:t>
            </a:r>
          </a:p>
          <a:p>
            <a:pPr marL="0" marR="0" indent="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</a:rPr>
              <a:t>    Reduce Maintenance</a:t>
            </a:r>
          </a:p>
          <a:p>
            <a:pPr marL="0" marR="0" indent="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</a:rPr>
              <a:t>    Abstract Complexity</a:t>
            </a:r>
          </a:p>
          <a:p>
            <a:pPr marL="0" marR="0" indent="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</a:rPr>
              <a:t>    Extend Coverage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 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4" name="Rectangle 6"/>
          <p:cNvSpPr>
            <a:spLocks noChangeArrowheads="1"/>
          </p:cNvSpPr>
          <p:nvPr/>
        </p:nvSpPr>
        <p:spPr bwMode="auto">
          <a:xfrm>
            <a:off x="533400" y="1676400"/>
            <a:ext cx="8458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98463" indent="-398463" eaLnBrk="1" hangingPunct="1">
              <a:spcBef>
                <a:spcPct val="20000"/>
              </a:spcBef>
              <a:spcAft>
                <a:spcPct val="30000"/>
              </a:spcAft>
              <a:buClr>
                <a:srgbClr val="808080"/>
              </a:buClr>
              <a:buFont typeface="Wingdings" pitchFamily="2" charset="2"/>
              <a:buChar char="§"/>
            </a:pPr>
            <a:r>
              <a:rPr lang="en-US" dirty="0" smtClean="0"/>
              <a:t>Portfolio of Custom Software</a:t>
            </a:r>
          </a:p>
          <a:p>
            <a:pPr marL="855663" lvl="1" indent="-398463" eaLnBrk="1" hangingPunct="1">
              <a:spcBef>
                <a:spcPct val="20000"/>
              </a:spcBef>
              <a:spcAft>
                <a:spcPct val="30000"/>
              </a:spcAft>
              <a:buClr>
                <a:srgbClr val="808080"/>
              </a:buClr>
              <a:buFont typeface="Wingdings" pitchFamily="2" charset="2"/>
              <a:buChar char="§"/>
            </a:pPr>
            <a:r>
              <a:rPr lang="en-US" sz="1400" dirty="0" smtClean="0"/>
              <a:t>Software Development: </a:t>
            </a:r>
            <a:r>
              <a:rPr lang="en-US" sz="1400" dirty="0" err="1" smtClean="0"/>
              <a:t>.Net</a:t>
            </a:r>
            <a:r>
              <a:rPr lang="en-US" sz="1400" dirty="0" smtClean="0"/>
              <a:t>, Java, C#</a:t>
            </a:r>
          </a:p>
          <a:p>
            <a:pPr marL="855663" lvl="1" indent="-398463" eaLnBrk="1" hangingPunct="1">
              <a:spcBef>
                <a:spcPct val="20000"/>
              </a:spcBef>
              <a:spcAft>
                <a:spcPct val="30000"/>
              </a:spcAft>
              <a:buClr>
                <a:srgbClr val="808080"/>
              </a:buClr>
              <a:buFont typeface="Wingdings" pitchFamily="2" charset="2"/>
              <a:buChar char="§"/>
            </a:pPr>
            <a:r>
              <a:rPr lang="en-US" sz="1400" dirty="0" err="1" smtClean="0"/>
              <a:t>eCommerce</a:t>
            </a:r>
            <a:r>
              <a:rPr lang="en-US" sz="1400" dirty="0" smtClean="0"/>
              <a:t> (Oracle ATG)</a:t>
            </a:r>
          </a:p>
          <a:p>
            <a:pPr marL="855663" lvl="1" indent="-398463" eaLnBrk="1" hangingPunct="1">
              <a:spcBef>
                <a:spcPct val="20000"/>
              </a:spcBef>
              <a:spcAft>
                <a:spcPct val="30000"/>
              </a:spcAft>
              <a:buClr>
                <a:srgbClr val="808080"/>
              </a:buClr>
              <a:buFont typeface="Wingdings" pitchFamily="2" charset="2"/>
              <a:buChar char="§"/>
            </a:pPr>
            <a:r>
              <a:rPr lang="en-US" sz="1400" dirty="0" smtClean="0"/>
              <a:t>Mobile Applications: </a:t>
            </a:r>
            <a:r>
              <a:rPr lang="en-US" sz="1400" dirty="0" err="1" smtClean="0"/>
              <a:t>iOS</a:t>
            </a:r>
            <a:r>
              <a:rPr lang="en-US" sz="1400" dirty="0" smtClean="0"/>
              <a:t>,  Android, Windows Mobile/WP7, Blackberry</a:t>
            </a:r>
          </a:p>
          <a:p>
            <a:pPr marL="398463" indent="-398463" eaLnBrk="1" hangingPunct="1">
              <a:spcBef>
                <a:spcPct val="20000"/>
              </a:spcBef>
              <a:spcAft>
                <a:spcPct val="30000"/>
              </a:spcAft>
              <a:buClr>
                <a:srgbClr val="808080"/>
              </a:buClr>
              <a:buFont typeface="Wingdings" pitchFamily="2" charset="2"/>
              <a:buChar char="§"/>
            </a:pPr>
            <a:r>
              <a:rPr lang="en-US" dirty="0" smtClean="0"/>
              <a:t>Quality Assurance Testing </a:t>
            </a:r>
          </a:p>
          <a:p>
            <a:pPr marL="855663" lvl="1" indent="-398463" eaLnBrk="1" hangingPunct="1">
              <a:spcBef>
                <a:spcPct val="20000"/>
              </a:spcBef>
              <a:spcAft>
                <a:spcPct val="30000"/>
              </a:spcAft>
              <a:buClr>
                <a:srgbClr val="808080"/>
              </a:buClr>
              <a:buFont typeface="Wingdings" pitchFamily="2" charset="2"/>
              <a:buChar char="§"/>
            </a:pPr>
            <a:r>
              <a:rPr lang="en-US" sz="1400" dirty="0" err="1" smtClean="0"/>
              <a:t>LoadRunner</a:t>
            </a:r>
            <a:r>
              <a:rPr lang="en-US" sz="1400" dirty="0" smtClean="0"/>
              <a:t>, QTP, HP ALMS </a:t>
            </a:r>
          </a:p>
          <a:p>
            <a:pPr marL="855663" lvl="1" indent="-398463" eaLnBrk="1" hangingPunct="1">
              <a:spcBef>
                <a:spcPct val="20000"/>
              </a:spcBef>
              <a:spcAft>
                <a:spcPct val="30000"/>
              </a:spcAft>
              <a:buClr>
                <a:srgbClr val="808080"/>
              </a:buClr>
              <a:buFont typeface="Wingdings" pitchFamily="2" charset="2"/>
              <a:buChar char="§"/>
            </a:pPr>
            <a:r>
              <a:rPr lang="en-US" sz="1400" dirty="0" smtClean="0"/>
              <a:t>Custom Tool Development and Frameworks</a:t>
            </a:r>
          </a:p>
          <a:p>
            <a:pPr marL="855663" lvl="1" indent="-398463" eaLnBrk="1" hangingPunct="1">
              <a:spcBef>
                <a:spcPct val="20000"/>
              </a:spcBef>
              <a:spcAft>
                <a:spcPct val="30000"/>
              </a:spcAft>
              <a:buClr>
                <a:srgbClr val="808080"/>
              </a:buClr>
              <a:buFont typeface="Wingdings" pitchFamily="2" charset="2"/>
              <a:buChar char="§"/>
            </a:pPr>
            <a:r>
              <a:rPr lang="en-US" sz="1400" dirty="0" smtClean="0"/>
              <a:t>Performance Testing </a:t>
            </a:r>
          </a:p>
          <a:p>
            <a:pPr marL="855663" lvl="1" indent="-398463" eaLnBrk="1" hangingPunct="1">
              <a:spcBef>
                <a:spcPct val="20000"/>
              </a:spcBef>
              <a:spcAft>
                <a:spcPct val="30000"/>
              </a:spcAft>
              <a:buClr>
                <a:srgbClr val="808080"/>
              </a:buClr>
              <a:buFont typeface="Wingdings" pitchFamily="2" charset="2"/>
              <a:buChar char="§"/>
            </a:pPr>
            <a:r>
              <a:rPr lang="en-US" sz="1400" dirty="0" smtClean="0"/>
              <a:t>Mobile Testing: </a:t>
            </a:r>
            <a:r>
              <a:rPr lang="en-US" sz="1400" dirty="0" err="1" smtClean="0"/>
              <a:t>iOS</a:t>
            </a:r>
            <a:r>
              <a:rPr lang="en-US" sz="1400" dirty="0" smtClean="0"/>
              <a:t>, Android, Windows Mobile, Tablets </a:t>
            </a:r>
          </a:p>
          <a:p>
            <a:pPr marL="398463" indent="-398463" eaLnBrk="1" hangingPunct="1">
              <a:spcBef>
                <a:spcPct val="20000"/>
              </a:spcBef>
              <a:spcAft>
                <a:spcPct val="30000"/>
              </a:spcAft>
              <a:buClr>
                <a:srgbClr val="808080"/>
              </a:buClr>
              <a:buFont typeface="Wingdings" pitchFamily="2" charset="2"/>
              <a:buChar char="§"/>
            </a:pPr>
            <a:r>
              <a:rPr lang="en-US" dirty="0" smtClean="0"/>
              <a:t>Developed Applications in the following sectors</a:t>
            </a:r>
          </a:p>
          <a:p>
            <a:pPr marL="855663" lvl="1" indent="-398463" eaLnBrk="1" hangingPunct="1">
              <a:spcBef>
                <a:spcPct val="20000"/>
              </a:spcBef>
              <a:spcAft>
                <a:spcPct val="30000"/>
              </a:spcAft>
              <a:buClr>
                <a:srgbClr val="808080"/>
              </a:buClr>
              <a:buFont typeface="Wingdings" pitchFamily="2" charset="2"/>
              <a:buChar char="§"/>
            </a:pPr>
            <a:r>
              <a:rPr lang="en-US" sz="1400" dirty="0" smtClean="0"/>
              <a:t>Games &amp; Entertainment</a:t>
            </a:r>
          </a:p>
          <a:p>
            <a:pPr marL="855663" lvl="1" indent="-398463" eaLnBrk="1" hangingPunct="1">
              <a:spcBef>
                <a:spcPct val="20000"/>
              </a:spcBef>
              <a:spcAft>
                <a:spcPct val="30000"/>
              </a:spcAft>
              <a:buClr>
                <a:srgbClr val="808080"/>
              </a:buClr>
              <a:buFont typeface="Wingdings" pitchFamily="2" charset="2"/>
              <a:buChar char="§"/>
            </a:pPr>
            <a:r>
              <a:rPr lang="en-US" sz="1400" dirty="0" smtClean="0"/>
              <a:t>Healthcare</a:t>
            </a:r>
          </a:p>
          <a:p>
            <a:pPr marL="855663" lvl="1" indent="-398463" eaLnBrk="1" hangingPunct="1">
              <a:spcBef>
                <a:spcPct val="20000"/>
              </a:spcBef>
              <a:spcAft>
                <a:spcPct val="30000"/>
              </a:spcAft>
              <a:buClr>
                <a:srgbClr val="808080"/>
              </a:buClr>
              <a:buFont typeface="Wingdings" pitchFamily="2" charset="2"/>
              <a:buChar char="§"/>
            </a:pPr>
            <a:r>
              <a:rPr lang="en-US" sz="1400" dirty="0" smtClean="0"/>
              <a:t>Social Networking</a:t>
            </a:r>
          </a:p>
          <a:p>
            <a:pPr marL="398463" indent="-398463" eaLnBrk="1" hangingPunct="1">
              <a:spcBef>
                <a:spcPct val="20000"/>
              </a:spcBef>
              <a:spcAft>
                <a:spcPct val="30000"/>
              </a:spcAft>
              <a:buClr>
                <a:srgbClr val="808080"/>
              </a:buClr>
            </a:pPr>
            <a:r>
              <a:rPr lang="en-US" dirty="0" smtClean="0"/>
              <a:t>				    </a:t>
            </a:r>
            <a:r>
              <a:rPr lang="en-US" sz="3200" dirty="0" smtClean="0"/>
              <a:t>4tegroup.com</a:t>
            </a:r>
            <a:endParaRPr lang="en-US" sz="3600" dirty="0"/>
          </a:p>
        </p:txBody>
      </p:sp>
      <p:pic>
        <p:nvPicPr>
          <p:cNvPr id="5" name="Picture 4" descr="ForteLogo_horizont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50800"/>
            <a:ext cx="4876800" cy="1244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</a:t>
            </a:r>
            <a:r>
              <a:rPr lang="en-US" dirty="0" smtClean="0"/>
              <a:t>And </a:t>
            </a:r>
            <a:r>
              <a:rPr lang="en-US" dirty="0"/>
              <a:t>Tricks</a:t>
            </a: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/>
              <a:t> </a:t>
            </a:r>
            <a:r>
              <a:rPr lang="en-US" b="0" dirty="0"/>
              <a:t>Initial Project Design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77200" cy="4953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500" dirty="0"/>
          </a:p>
          <a:p>
            <a:pPr>
              <a:lnSpc>
                <a:spcPct val="80000"/>
              </a:lnSpc>
            </a:pPr>
            <a:r>
              <a:rPr lang="en-US" sz="1800" b="1" dirty="0"/>
              <a:t>Return To </a:t>
            </a:r>
            <a:r>
              <a:rPr lang="en-US" sz="1800" b="1" dirty="0" smtClean="0"/>
              <a:t>Home </a:t>
            </a:r>
            <a:r>
              <a:rPr lang="en-US" sz="1800" b="1" dirty="0"/>
              <a:t>State Functionality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Get back to the starting point from anywhere in the application, even if it is not running.</a:t>
            </a:r>
          </a:p>
          <a:p>
            <a:pPr>
              <a:lnSpc>
                <a:spcPct val="80000"/>
              </a:lnSpc>
            </a:pPr>
            <a:endParaRPr lang="en-US" sz="1200" dirty="0"/>
          </a:p>
          <a:p>
            <a:pPr>
              <a:lnSpc>
                <a:spcPct val="80000"/>
              </a:lnSpc>
            </a:pPr>
            <a:r>
              <a:rPr lang="en-US" sz="1800" b="1" dirty="0" smtClean="0"/>
              <a:t>Navigation</a:t>
            </a:r>
            <a:r>
              <a:rPr lang="en-US" sz="1800" b="1" dirty="0"/>
              <a:t> </a:t>
            </a:r>
            <a:r>
              <a:rPr lang="en-US" sz="1800" b="1" dirty="0" smtClean="0"/>
              <a:t>and Population</a:t>
            </a:r>
            <a:endParaRPr lang="en-US" sz="1800" b="1" dirty="0"/>
          </a:p>
          <a:p>
            <a:pPr lvl="1">
              <a:lnSpc>
                <a:spcPct val="80000"/>
              </a:lnSpc>
            </a:pPr>
            <a:r>
              <a:rPr lang="en-US" sz="1400" dirty="0"/>
              <a:t>Low level custom actions to </a:t>
            </a:r>
            <a:r>
              <a:rPr lang="en-US" sz="1400" i="1" dirty="0"/>
              <a:t>Click</a:t>
            </a:r>
            <a:r>
              <a:rPr lang="en-US" sz="1400" dirty="0"/>
              <a:t> buttons</a:t>
            </a:r>
            <a:r>
              <a:rPr lang="en-US" sz="1400" dirty="0" smtClean="0"/>
              <a:t>, </a:t>
            </a:r>
            <a:r>
              <a:rPr lang="en-US" sz="1400" i="1" dirty="0"/>
              <a:t>Open</a:t>
            </a:r>
            <a:r>
              <a:rPr lang="en-US" sz="1400" dirty="0"/>
              <a:t> menus, </a:t>
            </a:r>
            <a:r>
              <a:rPr lang="en-US" sz="1400" i="1" dirty="0"/>
              <a:t>Select</a:t>
            </a:r>
            <a:r>
              <a:rPr lang="en-US" sz="1400" dirty="0"/>
              <a:t> </a:t>
            </a:r>
            <a:r>
              <a:rPr lang="en-US" sz="1400" dirty="0" smtClean="0"/>
              <a:t>item </a:t>
            </a:r>
            <a:r>
              <a:rPr lang="en-US" sz="1400" i="1" dirty="0"/>
              <a:t>from</a:t>
            </a:r>
            <a:r>
              <a:rPr lang="en-US" sz="1400" dirty="0"/>
              <a:t> </a:t>
            </a:r>
            <a:r>
              <a:rPr lang="en-US" sz="1400" dirty="0" smtClean="0"/>
              <a:t>lists.</a:t>
            </a:r>
            <a:endParaRPr lang="en-US" sz="1400" dirty="0"/>
          </a:p>
          <a:p>
            <a:pPr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b="1" dirty="0" err="1" smtClean="0"/>
              <a:t>getValidObject</a:t>
            </a:r>
            <a:r>
              <a:rPr lang="en-US" sz="1800" b="1" dirty="0" smtClean="0"/>
              <a:t> (</a:t>
            </a:r>
            <a:r>
              <a:rPr lang="en-US" sz="1800" b="1" dirty="0" err="1" smtClean="0"/>
              <a:t>sClass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sName</a:t>
            </a:r>
            <a:r>
              <a:rPr lang="en-US" sz="1800" b="1" dirty="0" smtClean="0"/>
              <a:t>) </a:t>
            </a:r>
            <a:endParaRPr lang="en-US" sz="1800" b="1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A single function that returns a valid object reference from many close matches.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O</a:t>
            </a:r>
            <a:r>
              <a:rPr lang="en-US" sz="1400" dirty="0" smtClean="0"/>
              <a:t>bject exists (height, width &amp; </a:t>
            </a:r>
            <a:r>
              <a:rPr lang="en-US" sz="1400" dirty="0" err="1" smtClean="0"/>
              <a:t>Abs_x</a:t>
            </a:r>
            <a:r>
              <a:rPr lang="en-US" sz="1400" dirty="0" smtClean="0"/>
              <a:t> &gt; 0), is enabled, above underlay, closest to text.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Uses Descriptive Programming or </a:t>
            </a:r>
            <a:r>
              <a:rPr lang="en-US" sz="1400" dirty="0" err="1" smtClean="0"/>
              <a:t>xPath</a:t>
            </a:r>
            <a:r>
              <a:rPr lang="en-US" sz="1400" dirty="0" smtClean="0"/>
              <a:t> to identify object</a:t>
            </a:r>
            <a:endParaRPr lang="en-US" sz="1400" dirty="0"/>
          </a:p>
          <a:p>
            <a:pPr>
              <a:lnSpc>
                <a:spcPct val="80000"/>
              </a:lnSpc>
            </a:pPr>
            <a:endParaRPr lang="en-US" sz="1400" b="1" dirty="0" smtClean="0"/>
          </a:p>
          <a:p>
            <a:pPr>
              <a:lnSpc>
                <a:spcPct val="80000"/>
              </a:lnSpc>
            </a:pPr>
            <a:r>
              <a:rPr lang="en-US" sz="1800" b="1" dirty="0" smtClean="0"/>
              <a:t>Tokens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Stores reusable values, such as an Order Number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Can return intrinsic values like Today's Date.</a:t>
            </a:r>
          </a:p>
          <a:p>
            <a:pPr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b="1" dirty="0"/>
              <a:t>Assume Failure, Prove Success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Use a global variable &amp; Return Codes for overall success. This creates a single exit point for script execution.</a:t>
            </a:r>
          </a:p>
          <a:p>
            <a:pPr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r>
              <a:rPr lang="en-US" sz="1800" b="1" dirty="0" smtClean="0"/>
              <a:t>Modify, Recover, Repeat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endParaRPr lang="en-US" sz="900" dirty="0"/>
          </a:p>
        </p:txBody>
      </p:sp>
      <p:sp>
        <p:nvSpPr>
          <p:cNvPr id="303108" name="Text Box 4"/>
          <p:cNvSpPr txBox="1">
            <a:spLocks noChangeArrowheads="1"/>
          </p:cNvSpPr>
          <p:nvPr/>
        </p:nvSpPr>
        <p:spPr bwMode="auto">
          <a:xfrm>
            <a:off x="476250" y="7067550"/>
            <a:ext cx="8382000" cy="4832092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400" b="1" dirty="0" smtClean="0">
              <a:solidFill>
                <a:schemeClr val="tx1"/>
              </a:solidFill>
              <a:effectLst/>
              <a:latin typeface="Microsoft Tai Le" pitchFamily="34" charset="0"/>
              <a:cs typeface="Microsoft Tai Le" pitchFamily="34" charset="0"/>
            </a:endParaRPr>
          </a:p>
          <a:p>
            <a:r>
              <a:rPr lang="en-US" sz="1400" b="1" dirty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HomeState</a:t>
            </a:r>
            <a:r>
              <a:rPr lang="en-US" sz="1400" b="1" dirty="0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   "^QA_URL",     "Admin"                           'URL</a:t>
            </a:r>
            <a:r>
              <a:rPr lang="en-US" sz="1400" b="1" dirty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Token,  </a:t>
            </a:r>
            <a:r>
              <a:rPr lang="en-US" sz="1400" b="1" dirty="0" err="1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UserRole</a:t>
            </a:r>
            <a:endParaRPr lang="en-US" sz="1400" b="1" dirty="0" smtClean="0">
              <a:solidFill>
                <a:schemeClr val="tx1"/>
              </a:solidFill>
              <a:effectLst/>
              <a:latin typeface="Microsoft Tai Le" pitchFamily="34" charset="0"/>
              <a:cs typeface="Microsoft Tai Le" pitchFamily="34" charset="0"/>
            </a:endParaRPr>
          </a:p>
          <a:p>
            <a:endParaRPr lang="en-US" sz="1400" b="1" dirty="0">
              <a:solidFill>
                <a:schemeClr val="tx1"/>
              </a:solidFill>
              <a:effectLst/>
              <a:latin typeface="Microsoft Tai Le" pitchFamily="34" charset="0"/>
              <a:cs typeface="Microsoft Tai Le" pitchFamily="34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  </a:t>
            </a:r>
            <a:r>
              <a:rPr lang="en-US" sz="1400" b="1" dirty="0" err="1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EnterInto</a:t>
            </a:r>
            <a:r>
              <a:rPr lang="en-US" sz="1400" b="1" dirty="0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      "Order No.",    "^</a:t>
            </a:r>
            <a:r>
              <a:rPr lang="en-US" sz="1400" b="1" dirty="0" err="1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dt_OrderNumber</a:t>
            </a:r>
            <a:r>
              <a:rPr lang="en-US" sz="1400" b="1" dirty="0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"       'Token Lookup</a:t>
            </a:r>
          </a:p>
          <a:p>
            <a:endParaRPr lang="en-US" sz="1400" b="1" dirty="0">
              <a:solidFill>
                <a:schemeClr val="tx1"/>
              </a:solidFill>
              <a:effectLst/>
              <a:latin typeface="Microsoft Tai Le" pitchFamily="34" charset="0"/>
              <a:cs typeface="Microsoft Tai Le" pitchFamily="34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  </a:t>
            </a:r>
            <a:r>
              <a:rPr lang="en-US" sz="1400" b="1" dirty="0" err="1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SelectFrom</a:t>
            </a:r>
            <a:r>
              <a:rPr lang="en-US" sz="1400" b="1" dirty="0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   "Month",         "^</a:t>
            </a:r>
            <a:r>
              <a:rPr lang="en-US" sz="1400" b="1" dirty="0" err="1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ThisMonth</a:t>
            </a:r>
            <a:r>
              <a:rPr lang="en-US" sz="1400" b="1" dirty="0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"                  'Intrinsic Token Replacement</a:t>
            </a:r>
          </a:p>
          <a:p>
            <a:endParaRPr lang="en-US" sz="1400" b="1" dirty="0">
              <a:solidFill>
                <a:schemeClr val="tx1"/>
              </a:solidFill>
              <a:effectLst/>
              <a:latin typeface="Microsoft Tai Le" pitchFamily="34" charset="0"/>
              <a:cs typeface="Microsoft Tai Le" pitchFamily="34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  Click               "Generate New Order"                             </a:t>
            </a:r>
          </a:p>
          <a:p>
            <a:endParaRPr lang="en-US" sz="1400" b="1" dirty="0">
              <a:solidFill>
                <a:schemeClr val="tx1"/>
              </a:solidFill>
              <a:effectLst/>
              <a:latin typeface="Microsoft Tai Le" pitchFamily="34" charset="0"/>
              <a:cs typeface="Microsoft Tai Le" pitchFamily="34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  </a:t>
            </a:r>
            <a:r>
              <a:rPr lang="en-US" sz="1400" b="1" dirty="0" err="1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NegativeTest</a:t>
            </a:r>
            <a:endParaRPr lang="en-US" sz="1400" b="1" dirty="0">
              <a:solidFill>
                <a:schemeClr val="tx1"/>
              </a:solidFill>
              <a:effectLst/>
              <a:latin typeface="Microsoft Tai Le" pitchFamily="34" charset="0"/>
              <a:cs typeface="Microsoft Tai Le" pitchFamily="34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  </a:t>
            </a:r>
            <a:r>
              <a:rPr lang="en-US" sz="1400" b="1" dirty="0" err="1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VerifyText</a:t>
            </a:r>
            <a:r>
              <a:rPr lang="en-US" sz="1400" b="1" dirty="0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      "Failed to submit order"</a:t>
            </a:r>
          </a:p>
          <a:p>
            <a:endParaRPr lang="en-US" sz="1400" b="1" dirty="0" smtClean="0">
              <a:solidFill>
                <a:schemeClr val="tx1"/>
              </a:solidFill>
              <a:effectLst/>
              <a:latin typeface="Microsoft Tai Le" pitchFamily="34" charset="0"/>
              <a:cs typeface="Microsoft Tai Le" pitchFamily="34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  </a:t>
            </a:r>
            <a:r>
              <a:rPr lang="en-US" sz="1400" b="1" dirty="0" err="1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CaptureAfter</a:t>
            </a:r>
            <a:r>
              <a:rPr lang="en-US" sz="1400" b="1" dirty="0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  "Order Number:",   "^</a:t>
            </a:r>
            <a:r>
              <a:rPr lang="en-US" sz="1400" b="1" dirty="0" err="1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OrderNo</a:t>
            </a:r>
            <a:r>
              <a:rPr lang="en-US" sz="1400" b="1" dirty="0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"         'Token capture for reuse</a:t>
            </a:r>
          </a:p>
          <a:p>
            <a:endParaRPr lang="en-US" sz="1400" b="1" dirty="0" smtClean="0">
              <a:solidFill>
                <a:schemeClr val="tx1"/>
              </a:solidFill>
              <a:effectLst/>
              <a:latin typeface="Microsoft Tai Le" pitchFamily="34" charset="0"/>
              <a:cs typeface="Microsoft Tai Le" pitchFamily="34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  Recovery</a:t>
            </a:r>
          </a:p>
          <a:p>
            <a:endParaRPr lang="en-US" sz="1400" b="1" dirty="0">
              <a:solidFill>
                <a:schemeClr val="tx1"/>
              </a:solidFill>
              <a:effectLst/>
              <a:latin typeface="Microsoft Tai Le" pitchFamily="34" charset="0"/>
              <a:cs typeface="Microsoft Tai Le" pitchFamily="34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     </a:t>
            </a:r>
            <a:r>
              <a:rPr lang="en-US" sz="1400" b="1" dirty="0" err="1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Cancel_New_Order</a:t>
            </a:r>
            <a:r>
              <a:rPr lang="en-US" sz="1400" b="1" dirty="0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 "^</a:t>
            </a:r>
            <a:r>
              <a:rPr lang="en-US" sz="1400" b="1" dirty="0" err="1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OrderNo</a:t>
            </a:r>
            <a:r>
              <a:rPr lang="en-US" sz="1400" b="1" dirty="0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"</a:t>
            </a:r>
            <a:endParaRPr lang="en-US" sz="1400" b="1" dirty="0">
              <a:solidFill>
                <a:schemeClr val="tx1"/>
              </a:solidFill>
              <a:effectLst/>
              <a:latin typeface="Microsoft Tai Le" pitchFamily="34" charset="0"/>
              <a:cs typeface="Microsoft Tai Le" pitchFamily="34" charset="0"/>
            </a:endParaRPr>
          </a:p>
          <a:p>
            <a:endParaRPr lang="en-US" sz="1400" b="1" dirty="0" smtClean="0">
              <a:solidFill>
                <a:schemeClr val="tx1"/>
              </a:solidFill>
              <a:effectLst/>
              <a:latin typeface="Microsoft Tai Le" pitchFamily="34" charset="0"/>
              <a:cs typeface="Microsoft Tai Le" pitchFamily="34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  </a:t>
            </a:r>
            <a:r>
              <a:rPr lang="en-US" sz="1400" b="1" dirty="0" err="1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RecoveryEnd</a:t>
            </a:r>
            <a:endParaRPr lang="en-US" sz="1400" b="1" dirty="0">
              <a:solidFill>
                <a:schemeClr val="tx1"/>
              </a:solidFill>
              <a:effectLst/>
              <a:latin typeface="Microsoft Tai Le" pitchFamily="34" charset="0"/>
              <a:cs typeface="Microsoft Tai Le" pitchFamily="34" charset="0"/>
            </a:endParaRPr>
          </a:p>
          <a:p>
            <a:endParaRPr lang="en-US" sz="1400" b="1" dirty="0" smtClean="0">
              <a:solidFill>
                <a:schemeClr val="tx1"/>
              </a:solidFill>
              <a:effectLst/>
              <a:latin typeface="Microsoft Tai Le" pitchFamily="34" charset="0"/>
              <a:cs typeface="Microsoft Tai Le" pitchFamily="34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  </a:t>
            </a:r>
            <a:r>
              <a:rPr lang="en-US" sz="1400" b="1" dirty="0" err="1" smtClean="0">
                <a:solidFill>
                  <a:schemeClr val="tx1"/>
                </a:solidFill>
                <a:effectLst/>
                <a:latin typeface="Microsoft Tai Le" pitchFamily="34" charset="0"/>
                <a:cs typeface="Microsoft Tai Le" pitchFamily="34" charset="0"/>
              </a:rPr>
              <a:t>RepeatOnNextRow</a:t>
            </a:r>
            <a:endParaRPr lang="en-US" sz="1400" b="1" dirty="0" smtClean="0">
              <a:solidFill>
                <a:schemeClr val="tx1"/>
              </a:solidFill>
              <a:effectLst/>
              <a:latin typeface="Microsoft Tai Le" pitchFamily="34" charset="0"/>
              <a:cs typeface="Microsoft Tai Le" pitchFamily="34" charset="0"/>
            </a:endParaRPr>
          </a:p>
          <a:p>
            <a:endParaRPr lang="en-US" sz="1400" b="1" dirty="0">
              <a:solidFill>
                <a:schemeClr val="tx1"/>
              </a:solidFill>
              <a:effectLst/>
              <a:latin typeface="Microsoft Tai Le" pitchFamily="34" charset="0"/>
              <a:cs typeface="Microsoft Tai L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2037 L 3.33333E-6 -0.90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</a:t>
            </a:r>
            <a:r>
              <a:rPr lang="en-US" dirty="0" smtClean="0"/>
              <a:t>And Tricks</a:t>
            </a:r>
            <a:br>
              <a:rPr lang="en-US" dirty="0" smtClean="0"/>
            </a:br>
            <a:r>
              <a:rPr lang="en-US" dirty="0" smtClean="0"/>
              <a:t>Modular Design</a:t>
            </a:r>
            <a:endParaRPr lang="en-US" dirty="0"/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782955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Functions</a:t>
            </a:r>
            <a:r>
              <a:rPr lang="en-US" sz="1800" dirty="0"/>
              <a:t>… but No Subs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Don’t waste time deciding which to use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Subroutines have no built in functionality for return codes</a:t>
            </a:r>
          </a:p>
          <a:p>
            <a:pPr lvl="1">
              <a:lnSpc>
                <a:spcPct val="80000"/>
              </a:lnSpc>
            </a:pPr>
            <a:r>
              <a:rPr lang="en-US" sz="1600" b="1" dirty="0">
                <a:solidFill>
                  <a:srgbClr val="002060"/>
                </a:solidFill>
              </a:rPr>
              <a:t>Sub </a:t>
            </a:r>
            <a:r>
              <a:rPr lang="en-US" sz="1600" b="1" dirty="0" err="1">
                <a:solidFill>
                  <a:srgbClr val="002060"/>
                </a:solidFill>
              </a:rPr>
              <a:t>FileExists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/>
              <a:t>(</a:t>
            </a:r>
            <a:r>
              <a:rPr lang="en-US" sz="1600" b="1" dirty="0" err="1"/>
              <a:t>strFile</a:t>
            </a:r>
            <a:r>
              <a:rPr lang="en-US" sz="1600" b="1" dirty="0"/>
              <a:t>, </a:t>
            </a:r>
            <a:r>
              <a:rPr lang="en-US" sz="1600" b="1" dirty="0" err="1"/>
              <a:t>rc</a:t>
            </a:r>
            <a:r>
              <a:rPr lang="en-US" sz="1600" b="1" dirty="0"/>
              <a:t>) </a:t>
            </a:r>
            <a:r>
              <a:rPr lang="en-US" sz="1600" dirty="0"/>
              <a:t>‘ Return Code Workaround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All Functions need Return Codes</a:t>
            </a:r>
          </a:p>
          <a:p>
            <a:pPr lvl="1">
              <a:lnSpc>
                <a:spcPct val="80000"/>
              </a:lnSpc>
            </a:pPr>
            <a:r>
              <a:rPr lang="en-US" sz="1600" dirty="0" err="1" smtClean="0"/>
              <a:t>FileExists</a:t>
            </a:r>
            <a:r>
              <a:rPr lang="en-US" sz="1600" dirty="0" smtClean="0"/>
              <a:t> = TRUE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IF </a:t>
            </a:r>
            <a:r>
              <a:rPr lang="en-US" sz="1600" dirty="0" err="1" smtClean="0"/>
              <a:t>FileExists</a:t>
            </a:r>
            <a:r>
              <a:rPr lang="en-US" sz="1600" dirty="0" smtClean="0"/>
              <a:t>(</a:t>
            </a:r>
            <a:r>
              <a:rPr lang="en-US" sz="1600" dirty="0" err="1" smtClean="0"/>
              <a:t>strFile</a:t>
            </a:r>
            <a:r>
              <a:rPr lang="en-US" sz="1600" dirty="0" smtClean="0"/>
              <a:t>) THEN </a:t>
            </a:r>
            <a:r>
              <a:rPr lang="en-US" sz="1600" dirty="0" err="1" smtClean="0"/>
              <a:t>ProcessFile</a:t>
            </a:r>
            <a:r>
              <a:rPr lang="en-US" sz="1600" dirty="0" smtClean="0"/>
              <a:t> (</a:t>
            </a:r>
            <a:r>
              <a:rPr lang="en-US" sz="1600" dirty="0" err="1" smtClean="0"/>
              <a:t>strFile</a:t>
            </a:r>
            <a:r>
              <a:rPr lang="en-US" sz="1600" dirty="0" smtClean="0"/>
              <a:t>)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 smtClean="0"/>
              <a:t>Use </a:t>
            </a:r>
            <a:r>
              <a:rPr lang="en-US" sz="1800" dirty="0"/>
              <a:t>Option </a:t>
            </a:r>
            <a:r>
              <a:rPr lang="en-US" sz="1800" dirty="0" smtClean="0"/>
              <a:t>Explicit in </a:t>
            </a:r>
            <a:r>
              <a:rPr lang="en-US" sz="1800" dirty="0" err="1" smtClean="0"/>
              <a:t>VBscript</a:t>
            </a:r>
            <a:r>
              <a:rPr lang="en-US" sz="1800" dirty="0" smtClean="0"/>
              <a:t> 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Reduces errors due to variable </a:t>
            </a:r>
            <a:r>
              <a:rPr lang="en-US" sz="1600" dirty="0" smtClean="0"/>
              <a:t>misspellings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Three Level Keyword Framework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Components (Param1, Param2)</a:t>
            </a:r>
          </a:p>
          <a:p>
            <a:pPr lvl="2"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1600" b="0" dirty="0" smtClean="0"/>
              <a:t>Keywords (Param1, Param2)</a:t>
            </a:r>
          </a:p>
          <a:p>
            <a:pPr lvl="3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600" b="0" dirty="0" smtClean="0"/>
              <a:t>All other supporting functions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5715000" y="3810000"/>
            <a:ext cx="1676400" cy="1752600"/>
            <a:chOff x="6324600" y="4419600"/>
            <a:chExt cx="1676400" cy="1752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6324600" y="4419600"/>
              <a:ext cx="381000" cy="381000"/>
            </a:xfrm>
            <a:prstGeom prst="rect">
              <a:avLst/>
            </a:prstGeom>
            <a:solidFill>
              <a:srgbClr val="7030A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>
              <a:off x="6705600" y="4572000"/>
              <a:ext cx="228600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 bwMode="auto">
            <a:xfrm>
              <a:off x="6934200" y="44196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7315200" y="4572000"/>
              <a:ext cx="228600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 bwMode="auto">
            <a:xfrm>
              <a:off x="7543800" y="44196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7772400" y="4800600"/>
              <a:ext cx="0" cy="3048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 bwMode="auto">
            <a:xfrm>
              <a:off x="7620000" y="5105400"/>
              <a:ext cx="381000" cy="381000"/>
            </a:xfrm>
            <a:prstGeom prst="rect">
              <a:avLst/>
            </a:prstGeom>
            <a:solidFill>
              <a:srgbClr val="7030A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934200" y="5105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324600" y="5105400"/>
              <a:ext cx="381000" cy="381000"/>
            </a:xfrm>
            <a:prstGeom prst="rect">
              <a:avLst/>
            </a:prstGeom>
            <a:solidFill>
              <a:srgbClr val="0080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endParaRPr>
            </a:p>
          </p:txBody>
        </p:sp>
        <p:cxnSp>
          <p:nvCxnSpPr>
            <p:cNvPr id="18" name="Straight Arrow Connector 17"/>
            <p:cNvCxnSpPr>
              <a:stCxn id="14" idx="1"/>
              <a:endCxn id="15" idx="3"/>
            </p:cNvCxnSpPr>
            <p:nvPr/>
          </p:nvCxnSpPr>
          <p:spPr bwMode="auto">
            <a:xfrm flipH="1">
              <a:off x="7315200" y="5295900"/>
              <a:ext cx="304800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 bwMode="auto">
            <a:xfrm flipH="1">
              <a:off x="6629400" y="5257800"/>
              <a:ext cx="304800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 bwMode="auto">
            <a:xfrm>
              <a:off x="6324600" y="57912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endParaRPr>
            </a:p>
          </p:txBody>
        </p:sp>
        <p:cxnSp>
          <p:nvCxnSpPr>
            <p:cNvPr id="24" name="Straight Arrow Connector 23"/>
            <p:cNvCxnSpPr>
              <a:stCxn id="16" idx="2"/>
              <a:endCxn id="23" idx="0"/>
            </p:cNvCxnSpPr>
            <p:nvPr/>
          </p:nvCxnSpPr>
          <p:spPr bwMode="auto">
            <a:xfrm>
              <a:off x="6515100" y="5486400"/>
              <a:ext cx="0" cy="3048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 bwMode="auto">
            <a:xfrm>
              <a:off x="6934200" y="57912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>
              <a:off x="6705600" y="6019800"/>
              <a:ext cx="228600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8229600" y="4419600"/>
            <a:ext cx="762000" cy="609600"/>
            <a:chOff x="8229600" y="5029200"/>
            <a:chExt cx="762000" cy="609600"/>
          </a:xfrm>
        </p:grpSpPr>
        <p:sp>
          <p:nvSpPr>
            <p:cNvPr id="48" name="Rectangle 47"/>
            <p:cNvSpPr/>
            <p:nvPr/>
          </p:nvSpPr>
          <p:spPr bwMode="auto">
            <a:xfrm>
              <a:off x="8229600" y="5029200"/>
              <a:ext cx="762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002">
              <a:schemeClr val="dk2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8305800" y="5105400"/>
              <a:ext cx="609600" cy="417443"/>
              <a:chOff x="6324600" y="4419600"/>
              <a:chExt cx="1676400" cy="1066800"/>
            </a:xfrm>
          </p:grpSpPr>
          <p:sp>
            <p:nvSpPr>
              <p:cNvPr id="33" name="Rectangle 32"/>
              <p:cNvSpPr/>
              <p:nvPr/>
            </p:nvSpPr>
            <p:spPr bwMode="auto">
              <a:xfrm>
                <a:off x="6324600" y="4419600"/>
                <a:ext cx="381000" cy="381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</a:endParaRPr>
              </a:p>
            </p:txBody>
          </p:sp>
          <p:cxnSp>
            <p:nvCxnSpPr>
              <p:cNvPr id="34" name="Straight Arrow Connector 33"/>
              <p:cNvCxnSpPr/>
              <p:nvPr/>
            </p:nvCxnSpPr>
            <p:spPr bwMode="auto">
              <a:xfrm>
                <a:off x="6705600" y="4572000"/>
                <a:ext cx="228600" cy="0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  <p:sp>
            <p:nvSpPr>
              <p:cNvPr id="35" name="Rectangle 34"/>
              <p:cNvSpPr/>
              <p:nvPr/>
            </p:nvSpPr>
            <p:spPr bwMode="auto">
              <a:xfrm>
                <a:off x="6934200" y="4419600"/>
                <a:ext cx="381000" cy="381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</a:endParaRPr>
              </a:p>
            </p:txBody>
          </p:sp>
          <p:cxnSp>
            <p:nvCxnSpPr>
              <p:cNvPr id="36" name="Straight Arrow Connector 35"/>
              <p:cNvCxnSpPr/>
              <p:nvPr/>
            </p:nvCxnSpPr>
            <p:spPr bwMode="auto">
              <a:xfrm>
                <a:off x="7315200" y="4572000"/>
                <a:ext cx="228600" cy="0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  <p:sp>
            <p:nvSpPr>
              <p:cNvPr id="37" name="Rectangle 36"/>
              <p:cNvSpPr/>
              <p:nvPr/>
            </p:nvSpPr>
            <p:spPr bwMode="auto">
              <a:xfrm>
                <a:off x="7543800" y="4419600"/>
                <a:ext cx="381000" cy="381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</a:endParaRPr>
              </a:p>
            </p:txBody>
          </p:sp>
          <p:cxnSp>
            <p:nvCxnSpPr>
              <p:cNvPr id="38" name="Straight Arrow Connector 37"/>
              <p:cNvCxnSpPr/>
              <p:nvPr/>
            </p:nvCxnSpPr>
            <p:spPr bwMode="auto">
              <a:xfrm>
                <a:off x="7772400" y="4800600"/>
                <a:ext cx="0" cy="304800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  <p:sp>
            <p:nvSpPr>
              <p:cNvPr id="39" name="Rectangle 38"/>
              <p:cNvSpPr/>
              <p:nvPr/>
            </p:nvSpPr>
            <p:spPr bwMode="auto">
              <a:xfrm>
                <a:off x="7620000" y="5105400"/>
                <a:ext cx="381000" cy="381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6934200" y="5105400"/>
                <a:ext cx="381000" cy="381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6324600" y="5105400"/>
                <a:ext cx="381000" cy="381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</a:endParaRPr>
              </a:p>
            </p:txBody>
          </p:sp>
          <p:cxnSp>
            <p:nvCxnSpPr>
              <p:cNvPr id="42" name="Straight Arrow Connector 41"/>
              <p:cNvCxnSpPr>
                <a:stCxn id="39" idx="1"/>
                <a:endCxn id="40" idx="3"/>
              </p:cNvCxnSpPr>
              <p:nvPr/>
            </p:nvCxnSpPr>
            <p:spPr bwMode="auto">
              <a:xfrm flipH="1">
                <a:off x="7315200" y="5295900"/>
                <a:ext cx="304800" cy="0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 bwMode="auto">
              <a:xfrm flipH="1">
                <a:off x="6629400" y="5257800"/>
                <a:ext cx="304800" cy="0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</p:grpSp>
      </p:grpSp>
      <p:cxnSp>
        <p:nvCxnSpPr>
          <p:cNvPr id="51" name="Straight Connector 50"/>
          <p:cNvCxnSpPr/>
          <p:nvPr/>
        </p:nvCxnSpPr>
        <p:spPr bwMode="auto">
          <a:xfrm flipH="1">
            <a:off x="7391400" y="4419600"/>
            <a:ext cx="838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H="1" flipV="1">
            <a:off x="7391400" y="4876800"/>
            <a:ext cx="838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Rectangle 55"/>
          <p:cNvSpPr/>
          <p:nvPr/>
        </p:nvSpPr>
        <p:spPr bwMode="auto">
          <a:xfrm>
            <a:off x="8305800" y="5410200"/>
            <a:ext cx="138545" cy="1490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8534400" y="5410200"/>
            <a:ext cx="138545" cy="1490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8763000" y="5410200"/>
            <a:ext cx="138545" cy="1490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cxnSp>
        <p:nvCxnSpPr>
          <p:cNvPr id="62" name="Straight Connector 61"/>
          <p:cNvCxnSpPr>
            <a:stCxn id="39" idx="2"/>
            <a:endCxn id="58" idx="0"/>
          </p:cNvCxnSpPr>
          <p:nvPr/>
        </p:nvCxnSpPr>
        <p:spPr bwMode="auto">
          <a:xfrm flipH="1">
            <a:off x="8832273" y="4913243"/>
            <a:ext cx="13855" cy="4969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8382000" y="4953000"/>
            <a:ext cx="1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39" idx="2"/>
          </p:cNvCxnSpPr>
          <p:nvPr/>
        </p:nvCxnSpPr>
        <p:spPr bwMode="auto">
          <a:xfrm flipH="1">
            <a:off x="8686801" y="4913243"/>
            <a:ext cx="159327" cy="4969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40" idx="2"/>
          </p:cNvCxnSpPr>
          <p:nvPr/>
        </p:nvCxnSpPr>
        <p:spPr bwMode="auto">
          <a:xfrm flipH="1">
            <a:off x="8458201" y="4913243"/>
            <a:ext cx="138545" cy="6493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7467600" y="39624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Enter_CC</a:t>
            </a:r>
            <a:r>
              <a:rPr lang="en-US" sz="1200" dirty="0"/>
              <a:t> </a:t>
            </a:r>
            <a:r>
              <a:rPr lang="en-US" sz="1200" dirty="0" smtClean="0"/>
              <a:t>"Declined"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6934200" y="5590401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getValidObject</a:t>
            </a:r>
            <a:endParaRPr lang="en-US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6019800" y="5715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CLICK "Ok"</a:t>
            </a:r>
            <a:endParaRPr lang="en-US" sz="1200" dirty="0"/>
          </a:p>
        </p:txBody>
      </p:sp>
      <p:cxnSp>
        <p:nvCxnSpPr>
          <p:cNvPr id="77" name="Straight Connector 76"/>
          <p:cNvCxnSpPr/>
          <p:nvPr/>
        </p:nvCxnSpPr>
        <p:spPr bwMode="auto">
          <a:xfrm flipH="1">
            <a:off x="6400800" y="5410200"/>
            <a:ext cx="76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5562600" y="3657600"/>
            <a:ext cx="2895600" cy="2133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</a:rPr>
              <a:t> Test Scenario# 3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ahom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</a:rPr>
              <a:t>Purchase</a:t>
            </a:r>
            <a:r>
              <a:rPr kumimoji="0" lang="en-US" sz="1800" b="1" i="0" u="none" strike="noStrike" normalizeH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</a:rPr>
              <a:t> Order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</a:rPr>
              <a:t>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</a:rPr>
              <a:t>With Discount</a:t>
            </a:r>
            <a:r>
              <a:rPr kumimoji="0" lang="en-US" sz="1800" b="1" i="0" u="none" strike="noStrike" normalizeH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</a:rPr>
              <a:t> Code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</a:rPr>
              <a:t> </a:t>
            </a:r>
            <a:r>
              <a:rPr kumimoji="0" lang="en-US" sz="1800" b="1" i="0" u="none" strike="noStrike" normalizeH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</a:rPr>
              <a:t>and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</a:rPr>
              <a:t>Pay with Declined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normalizeH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</a:rPr>
              <a:t> </a:t>
            </a:r>
            <a:r>
              <a:rPr kumimoji="0" lang="en-US" sz="1800" b="1" i="0" u="none" strike="noStrike" normalizeH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</a:rPr>
              <a:t>Credit Card</a:t>
            </a:r>
            <a:endParaRPr kumimoji="0" lang="en-US" sz="18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ahoma" pitchFamily="34" charset="0"/>
            </a:endParaRPr>
          </a:p>
        </p:txBody>
      </p:sp>
      <p:cxnSp>
        <p:nvCxnSpPr>
          <p:cNvPr id="78" name="Straight Connector 77"/>
          <p:cNvCxnSpPr>
            <a:stCxn id="28" idx="3"/>
          </p:cNvCxnSpPr>
          <p:nvPr/>
        </p:nvCxnSpPr>
        <p:spPr bwMode="auto">
          <a:xfrm>
            <a:off x="6705600" y="5372100"/>
            <a:ext cx="5334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56" idx="1"/>
          </p:cNvCxnSpPr>
          <p:nvPr/>
        </p:nvCxnSpPr>
        <p:spPr bwMode="auto">
          <a:xfrm flipH="1">
            <a:off x="7848600" y="5484744"/>
            <a:ext cx="457200" cy="15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70" grpId="0"/>
      <p:bldP spid="74" grpId="0"/>
      <p:bldP spid="75" grpId="0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04800"/>
            <a:ext cx="6281738" cy="590550"/>
          </a:xfrm>
        </p:spPr>
        <p:txBody>
          <a:bodyPr/>
          <a:lstStyle/>
          <a:p>
            <a:r>
              <a:rPr lang="en-US" dirty="0" smtClean="0"/>
              <a:t>Tips And Tricks</a:t>
            </a:r>
            <a:br>
              <a:rPr lang="en-US" dirty="0" smtClean="0"/>
            </a:br>
            <a:r>
              <a:rPr lang="en-US" dirty="0" smtClean="0"/>
              <a:t>Global Variables and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Minimize global variables:</a:t>
            </a:r>
          </a:p>
          <a:p>
            <a:pPr lvl="1"/>
            <a:r>
              <a:rPr lang="en-US" dirty="0" err="1" smtClean="0"/>
              <a:t>gloObject</a:t>
            </a:r>
            <a:r>
              <a:rPr lang="en-US" dirty="0" smtClean="0"/>
              <a:t>: Reference set by </a:t>
            </a:r>
            <a:r>
              <a:rPr lang="en-US" b="1" dirty="0" err="1" smtClean="0"/>
              <a:t>GetValidObject</a:t>
            </a:r>
            <a:endParaRPr lang="en-US" b="1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Use a Dictionary Object</a:t>
            </a:r>
          </a:p>
          <a:p>
            <a:pPr lvl="1"/>
            <a:r>
              <a:rPr lang="en-US" dirty="0" smtClean="0"/>
              <a:t>Global</a:t>
            </a:r>
          </a:p>
          <a:p>
            <a:pPr lvl="1"/>
            <a:r>
              <a:rPr lang="en-US" dirty="0" smtClean="0"/>
              <a:t>No Naming Convention</a:t>
            </a:r>
          </a:p>
          <a:p>
            <a:pPr lvl="1"/>
            <a:r>
              <a:rPr lang="en-US" dirty="0" smtClean="0"/>
              <a:t>Stores Object References</a:t>
            </a:r>
          </a:p>
          <a:p>
            <a:pPr lvl="1"/>
            <a:r>
              <a:rPr lang="en-US" dirty="0" smtClean="0"/>
              <a:t>Can be Persistent!</a:t>
            </a:r>
          </a:p>
          <a:p>
            <a:pPr lvl="1"/>
            <a:r>
              <a:rPr lang="en-US" dirty="0" smtClean="0"/>
              <a:t>Case Sensitive Key Names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638800" y="3048000"/>
          <a:ext cx="3276600" cy="2164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29316"/>
                <a:gridCol w="1547284"/>
              </a:tblGrid>
              <a:tr h="381000"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dicFramework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Key                   </a:t>
                      </a:r>
                      <a:r>
                        <a:rPr lang="en-US" dirty="0" err="1" smtClean="0"/>
                        <a:t>Vaue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"</a:t>
                      </a:r>
                      <a:r>
                        <a:rPr lang="en-US" sz="1600" dirty="0" err="1" smtClean="0"/>
                        <a:t>AlreadyFailed</a:t>
                      </a:r>
                      <a:r>
                        <a:rPr lang="en-US" sz="1600" dirty="0" smtClean="0"/>
                        <a:t>"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False</a:t>
                      </a:r>
                      <a:endParaRPr lang="en-US" sz="1600" i="1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"</a:t>
                      </a:r>
                      <a:r>
                        <a:rPr lang="en-US" sz="1600" dirty="0" err="1" smtClean="0"/>
                        <a:t>NextMonth</a:t>
                      </a:r>
                      <a:r>
                        <a:rPr lang="en-US" sz="1600" dirty="0" smtClean="0"/>
                        <a:t>"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"June"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"</a:t>
                      </a:r>
                      <a:r>
                        <a:rPr lang="en-US" sz="1600" dirty="0" err="1" smtClean="0"/>
                        <a:t>ObjectClass</a:t>
                      </a:r>
                      <a:r>
                        <a:rPr lang="en-US" sz="1600" dirty="0" smtClean="0"/>
                        <a:t>"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"</a:t>
                      </a:r>
                      <a:r>
                        <a:rPr lang="en-US" sz="1600" dirty="0" err="1" smtClean="0"/>
                        <a:t>WebButton</a:t>
                      </a:r>
                      <a:r>
                        <a:rPr lang="en-US" sz="1600" dirty="0" smtClean="0"/>
                        <a:t>"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"</a:t>
                      </a:r>
                      <a:r>
                        <a:rPr lang="en-US" sz="1600" dirty="0" err="1" smtClean="0"/>
                        <a:t>gloObject</a:t>
                      </a:r>
                      <a:r>
                        <a:rPr lang="en-US" sz="1600" dirty="0" smtClean="0"/>
                        <a:t>"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[OK Button]</a:t>
                      </a:r>
                      <a:endParaRPr lang="en-US" sz="160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90" name="Rectangle 6"/>
          <p:cNvSpPr>
            <a:spLocks noChangeArrowheads="1"/>
          </p:cNvSpPr>
          <p:nvPr/>
        </p:nvSpPr>
        <p:spPr bwMode="auto">
          <a:xfrm>
            <a:off x="762000" y="2667000"/>
            <a:ext cx="73152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en-US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>
              <a:spcBef>
                <a:spcPts val="600"/>
              </a:spcBef>
            </a:pPr>
            <a:endParaRPr lang="en-US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Tips And Tricks</a:t>
            </a:r>
            <a:br>
              <a:rPr lang="en-US" dirty="0" smtClean="0"/>
            </a:br>
            <a:r>
              <a:rPr lang="en-US" dirty="0" smtClean="0"/>
              <a:t>Dealing with Failure</a:t>
            </a:r>
            <a:endParaRPr lang="en-US" dirty="0"/>
          </a:p>
        </p:txBody>
      </p:sp>
      <p:sp>
        <p:nvSpPr>
          <p:cNvPr id="349188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8305800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dicFramework</a:t>
            </a: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("</a:t>
            </a:r>
            <a:r>
              <a:rPr lang="en-US" sz="1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AlreadyFailed</a:t>
            </a: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") = FALSE</a:t>
            </a:r>
          </a:p>
          <a:p>
            <a:pPr>
              <a:spcBef>
                <a:spcPts val="600"/>
              </a:spcBef>
            </a:pPr>
            <a:endParaRPr lang="en-US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Function CLICK (</a:t>
            </a:r>
            <a:r>
              <a:rPr 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sButtonName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  If </a:t>
            </a:r>
            <a:r>
              <a:rPr lang="en-US" sz="1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dicFramework</a:t>
            </a: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("</a:t>
            </a:r>
            <a:r>
              <a:rPr lang="en-US" sz="1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AlreadyFailed</a:t>
            </a: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") = TRUE Then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      Exit Function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  End If	</a:t>
            </a:r>
          </a:p>
          <a:p>
            <a:pPr>
              <a:spcBef>
                <a:spcPct val="50000"/>
              </a:spcBef>
            </a:pPr>
            <a:endParaRPr lang="en-US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  </a:t>
            </a:r>
            <a:r>
              <a:rPr 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blnFound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= </a:t>
            </a:r>
            <a:r>
              <a:rPr 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getValidObject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"</a:t>
            </a:r>
            <a:r>
              <a:rPr 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WebButton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", </a:t>
            </a:r>
            <a:r>
              <a:rPr 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sButtonName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   </a:t>
            </a:r>
            <a:r>
              <a:rPr lang="en-US" sz="16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'Sets </a:t>
            </a:r>
            <a:r>
              <a:rPr lang="en-US" sz="1600" b="1" i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gloObject</a:t>
            </a:r>
            <a:endParaRPr lang="en-US" sz="1600" b="1" i="1" dirty="0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>
              <a:spcBef>
                <a:spcPts val="600"/>
              </a:spcBef>
            </a:pPr>
            <a:endParaRPr lang="en-US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  If </a:t>
            </a:r>
            <a:r>
              <a:rPr 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blnFound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= TRUE then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      </a:t>
            </a:r>
            <a:r>
              <a:rPr 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gloObject.Click</a:t>
            </a:r>
            <a:endParaRPr lang="en-US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  Else     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      </a:t>
            </a:r>
            <a:r>
              <a:rPr lang="en-US" sz="1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dicFramework</a:t>
            </a: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("</a:t>
            </a:r>
            <a:r>
              <a:rPr lang="en-US" sz="1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AlreadyFailed</a:t>
            </a: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") = TRUE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   End If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End Function</a:t>
            </a: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pic>
        <p:nvPicPr>
          <p:cNvPr id="1026" name="Picture 2" descr="C:\Users\QTP_LABS\AppData\Local\Microsoft\Windows\Temporary Internet Files\Content.IE5\2OUS69M3\MC90002005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8156" y="1524000"/>
            <a:ext cx="2465844" cy="2133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 bwMode="auto">
          <a:xfrm>
            <a:off x="1066800" y="5003800"/>
            <a:ext cx="1676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rot="728713">
            <a:off x="5666290" y="4765250"/>
            <a:ext cx="3286020" cy="6109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accent3">
                    <a:lumMod val="95000"/>
                  </a:schemeClr>
                </a:solidFill>
                <a:latin typeface="Tahoma" pitchFamily="34" charset="0"/>
              </a:rPr>
              <a:t>That's an odd naming convention?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"</a:t>
            </a:r>
            <a:r>
              <a:rPr lang="en-US" sz="1600" dirty="0" err="1" smtClean="0">
                <a:solidFill>
                  <a:schemeClr val="accent3">
                    <a:lumMod val="95000"/>
                  </a:schemeClr>
                </a:solidFill>
                <a:latin typeface="Tahoma" pitchFamily="34" charset="0"/>
              </a:rPr>
              <a:t>g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lo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"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= "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Gl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obal 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O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bject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91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91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9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9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9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90" name="Rectangle 6"/>
          <p:cNvSpPr>
            <a:spLocks noChangeArrowheads="1"/>
          </p:cNvSpPr>
          <p:nvPr/>
        </p:nvSpPr>
        <p:spPr bwMode="auto">
          <a:xfrm>
            <a:off x="762000" y="2667000"/>
            <a:ext cx="73152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en-US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>
              <a:spcBef>
                <a:spcPts val="600"/>
              </a:spcBef>
            </a:pPr>
            <a:endParaRPr lang="en-US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Tips And Tricks</a:t>
            </a:r>
            <a:br>
              <a:rPr lang="en-US" dirty="0" smtClean="0"/>
            </a:br>
            <a:r>
              <a:rPr lang="en-US" dirty="0" smtClean="0"/>
              <a:t>Dealing with Failure</a:t>
            </a:r>
            <a:endParaRPr lang="en-US" dirty="0"/>
          </a:p>
        </p:txBody>
      </p:sp>
      <p:sp>
        <p:nvSpPr>
          <p:cNvPr id="349188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45720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dicFramework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("</a:t>
            </a:r>
            <a:r>
              <a:rPr 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AlreadyFailed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") = FALSE</a:t>
            </a:r>
          </a:p>
          <a:p>
            <a:pPr>
              <a:spcBef>
                <a:spcPts val="600"/>
              </a:spcBef>
            </a:pPr>
            <a:endParaRPr lang="en-US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Function CLICK (</a:t>
            </a:r>
            <a:r>
              <a:rPr 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sButtonName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  …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  If </a:t>
            </a:r>
            <a:r>
              <a:rPr 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blnFound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= TRUE then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     On Error Resume Next 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     </a:t>
            </a:r>
            <a:r>
              <a:rPr 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gloObject.Click</a:t>
            </a:r>
            <a:endParaRPr lang="en-US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    </a:t>
            </a: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reportErr</a:t>
            </a: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("Click")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     On Error </a:t>
            </a:r>
            <a:r>
              <a:rPr lang="en-US" sz="1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Goto</a:t>
            </a: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0</a:t>
            </a:r>
          </a:p>
          <a:p>
            <a:pPr>
              <a:spcBef>
                <a:spcPts val="600"/>
              </a:spcBef>
            </a:pPr>
            <a:endParaRPr lang="en-US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  Else     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      </a:t>
            </a:r>
            <a:r>
              <a:rPr 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dicFramework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("</a:t>
            </a:r>
            <a:r>
              <a:rPr 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AlreadyFailed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") = TRUE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   End If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   …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End Function</a:t>
            </a: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pic>
        <p:nvPicPr>
          <p:cNvPr id="1026" name="Picture 2" descr="C:\Users\QTP_LABS\AppData\Local\Microsoft\Windows\Temporary Internet Files\Content.IE5\2OUS69M3\MC90002005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8156" y="1524000"/>
            <a:ext cx="2465844" cy="2133600"/>
          </a:xfrm>
          <a:prstGeom prst="rect">
            <a:avLst/>
          </a:prstGeom>
          <a:noFill/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648200" y="4067651"/>
            <a:ext cx="4343400" cy="17235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Function </a:t>
            </a:r>
            <a:r>
              <a:rPr lang="en-US" sz="1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reportErr</a:t>
            </a: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(</a:t>
            </a:r>
            <a:r>
              <a:rPr lang="en-US" sz="1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sFunc</a:t>
            </a: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  If </a:t>
            </a:r>
            <a:r>
              <a:rPr lang="en-US" sz="1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err.Number</a:t>
            </a: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&lt;&gt; 0 Then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      Report </a:t>
            </a:r>
            <a:r>
              <a:rPr lang="en-US" sz="1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err.Description</a:t>
            </a: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&amp; " in " &amp; </a:t>
            </a:r>
            <a:r>
              <a:rPr lang="en-US" sz="1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sFunc</a:t>
            </a:r>
            <a:endParaRPr 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  End If</a:t>
            </a:r>
          </a:p>
          <a:p>
            <a:pPr>
              <a:spcBef>
                <a:spcPct val="50000"/>
              </a:spcBef>
            </a:pP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End Function</a:t>
            </a:r>
            <a:endParaRPr lang="en-US" sz="16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25500" y="3479800"/>
            <a:ext cx="1676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9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9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9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91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91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91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9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9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9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5976938" cy="590550"/>
          </a:xfrm>
        </p:spPr>
        <p:txBody>
          <a:bodyPr/>
          <a:lstStyle/>
          <a:p>
            <a:r>
              <a:rPr lang="en-US" dirty="0" smtClean="0"/>
              <a:t> Thinking Outside The Box  </a:t>
            </a:r>
            <a:r>
              <a:rPr lang="en-US" dirty="0" err="1" smtClean="0"/>
              <a:t>getValidObject</a:t>
            </a:r>
            <a:r>
              <a:rPr lang="en-US" dirty="0" smtClean="0"/>
              <a:t> (</a:t>
            </a:r>
            <a:r>
              <a:rPr lang="en-US" dirty="0" err="1" smtClean="0"/>
              <a:t>sClass</a:t>
            </a:r>
            <a:r>
              <a:rPr lang="en-US" dirty="0" smtClean="0"/>
              <a:t>, </a:t>
            </a:r>
            <a:r>
              <a:rPr lang="en-US" dirty="0" err="1" smtClean="0"/>
              <a:t>sText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7981950" cy="4267200"/>
          </a:xfrm>
        </p:spPr>
        <p:txBody>
          <a:bodyPr/>
          <a:lstStyle/>
          <a:p>
            <a:r>
              <a:rPr lang="en-US" sz="2000" dirty="0" err="1" smtClean="0"/>
              <a:t>getValidObject</a:t>
            </a:r>
            <a:r>
              <a:rPr lang="en-US" sz="2000" dirty="0" smtClean="0"/>
              <a:t> ("Link", "Login")     </a:t>
            </a:r>
            <a:r>
              <a:rPr lang="en-US" sz="20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'</a:t>
            </a:r>
            <a:r>
              <a:rPr lang="en-US" sz="20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Sets </a:t>
            </a:r>
            <a:r>
              <a:rPr lang="en-US" sz="2000" b="1" i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gloObject</a:t>
            </a:r>
            <a:endParaRPr lang="en-US" sz="2000" b="1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US" sz="1050" dirty="0" smtClean="0"/>
          </a:p>
          <a:p>
            <a:r>
              <a:rPr lang="en-US" sz="2000" dirty="0" smtClean="0"/>
              <a:t>Three Attempts </a:t>
            </a:r>
          </a:p>
          <a:p>
            <a:endParaRPr lang="en-US" sz="1000" dirty="0" smtClean="0"/>
          </a:p>
          <a:p>
            <a:pPr lvl="1"/>
            <a:r>
              <a:rPr lang="en-US" sz="1800" b="1" dirty="0" smtClean="0"/>
              <a:t>Descriptive Programming </a:t>
            </a:r>
            <a:r>
              <a:rPr lang="en-US" sz="1800" dirty="0" smtClean="0"/>
              <a:t>(Exact Match)</a:t>
            </a:r>
          </a:p>
          <a:p>
            <a:pPr lvl="2"/>
            <a:r>
              <a:rPr lang="en-US" sz="1800" b="0" dirty="0" err="1" smtClean="0"/>
              <a:t>oBrowser.oPage.Link</a:t>
            </a:r>
            <a:r>
              <a:rPr lang="en-US" sz="1800" b="0" dirty="0" smtClean="0"/>
              <a:t>("</a:t>
            </a:r>
            <a:r>
              <a:rPr lang="en-US" sz="1800" dirty="0" err="1" smtClean="0">
                <a:solidFill>
                  <a:srgbClr val="7030A0"/>
                </a:solidFill>
              </a:rPr>
              <a:t>innerhtml</a:t>
            </a:r>
            <a:r>
              <a:rPr lang="en-US" sz="1800" b="0" dirty="0" smtClean="0"/>
              <a:t>:=</a:t>
            </a:r>
            <a:r>
              <a:rPr lang="en-US" sz="1800" dirty="0" smtClean="0">
                <a:solidFill>
                  <a:srgbClr val="7030A0"/>
                </a:solidFill>
              </a:rPr>
              <a:t>(.*)?</a:t>
            </a:r>
            <a:r>
              <a:rPr lang="en-US" sz="1800" b="0" dirty="0" smtClean="0"/>
              <a:t>Login</a:t>
            </a:r>
            <a:r>
              <a:rPr lang="en-US" sz="1800" dirty="0" smtClean="0">
                <a:solidFill>
                  <a:srgbClr val="7030A0"/>
                </a:solidFill>
              </a:rPr>
              <a:t>(.*)?</a:t>
            </a:r>
            <a:r>
              <a:rPr lang="en-US" sz="1800" b="0" dirty="0" smtClean="0"/>
              <a:t>")</a:t>
            </a:r>
          </a:p>
          <a:p>
            <a:pPr lvl="2"/>
            <a:r>
              <a:rPr lang="en-US" sz="1800" b="0" dirty="0" smtClean="0"/>
              <a:t>False? Add "Index:=0" - </a:t>
            </a:r>
            <a:r>
              <a:rPr lang="en-US" sz="1800" b="0" i="1" dirty="0" smtClean="0"/>
              <a:t>True if there multiple objects</a:t>
            </a:r>
          </a:p>
          <a:p>
            <a:pPr lvl="2"/>
            <a:endParaRPr lang="en-US" sz="1400" dirty="0" smtClean="0"/>
          </a:p>
          <a:p>
            <a:pPr lvl="1"/>
            <a:r>
              <a:rPr lang="en-US" sz="1800" b="1" dirty="0" smtClean="0"/>
              <a:t>Search Object Collection</a:t>
            </a:r>
            <a:r>
              <a:rPr lang="en-US" sz="1800" dirty="0" smtClean="0"/>
              <a:t> (First Valid Match)</a:t>
            </a:r>
          </a:p>
          <a:p>
            <a:pPr lvl="2"/>
            <a:r>
              <a:rPr lang="en-US" sz="1800" b="0" dirty="0" err="1" smtClean="0"/>
              <a:t>oDesc</a:t>
            </a:r>
            <a:r>
              <a:rPr lang="en-US" sz="1800" b="0" dirty="0" smtClean="0"/>
              <a:t>("class") = "Link" : </a:t>
            </a:r>
            <a:r>
              <a:rPr lang="en-US" sz="1800" b="0" dirty="0" err="1" smtClean="0"/>
              <a:t>oDesc</a:t>
            </a:r>
            <a:r>
              <a:rPr lang="en-US" sz="1800" b="0" dirty="0" smtClean="0"/>
              <a:t>("Name") = ".*Login.*"</a:t>
            </a:r>
          </a:p>
          <a:p>
            <a:pPr lvl="2"/>
            <a:r>
              <a:rPr lang="en-US" sz="1800" b="0" dirty="0" smtClean="0"/>
              <a:t>Set </a:t>
            </a:r>
            <a:r>
              <a:rPr lang="en-US" sz="1800" dirty="0" err="1" smtClean="0">
                <a:solidFill>
                  <a:srgbClr val="7030A0"/>
                </a:solidFill>
              </a:rPr>
              <a:t>oLinksCollecton</a:t>
            </a:r>
            <a:r>
              <a:rPr lang="en-US" sz="1800" b="0" dirty="0" smtClean="0"/>
              <a:t> = </a:t>
            </a:r>
            <a:r>
              <a:rPr lang="en-US" sz="1800" b="0" dirty="0" err="1" smtClean="0"/>
              <a:t>oBrowser.oPage.ChildObjects</a:t>
            </a:r>
            <a:r>
              <a:rPr lang="en-US" sz="1800" b="0" dirty="0" smtClean="0"/>
              <a:t>(</a:t>
            </a:r>
            <a:r>
              <a:rPr lang="en-US" sz="1800" b="0" dirty="0" err="1" smtClean="0"/>
              <a:t>oDesc</a:t>
            </a:r>
            <a:r>
              <a:rPr lang="en-US" sz="1800" b="0" dirty="0" smtClean="0"/>
              <a:t>)</a:t>
            </a:r>
          </a:p>
          <a:p>
            <a:pPr lvl="2"/>
            <a:endParaRPr lang="en-US" sz="1400" b="0" dirty="0" smtClean="0"/>
          </a:p>
          <a:p>
            <a:pPr lvl="1"/>
            <a:r>
              <a:rPr lang="en-US" sz="1800" b="1" dirty="0" smtClean="0"/>
              <a:t>Switch Class</a:t>
            </a:r>
            <a:r>
              <a:rPr lang="en-US" sz="1800" dirty="0" smtClean="0"/>
              <a:t> </a:t>
            </a:r>
          </a:p>
          <a:p>
            <a:pPr lvl="2"/>
            <a:r>
              <a:rPr lang="en-US" sz="1800" b="0" dirty="0" err="1" smtClean="0"/>
              <a:t>oBrowser.oPage.</a:t>
            </a:r>
            <a:r>
              <a:rPr lang="en-US" sz="1800" dirty="0" err="1" smtClean="0">
                <a:solidFill>
                  <a:srgbClr val="7030A0"/>
                </a:solidFill>
              </a:rPr>
              <a:t>WebButton</a:t>
            </a:r>
            <a:r>
              <a:rPr lang="en-US" sz="1800" b="0" dirty="0" smtClean="0"/>
              <a:t>("</a:t>
            </a:r>
            <a:r>
              <a:rPr lang="en-US" sz="1800" b="0" dirty="0" err="1" smtClean="0"/>
              <a:t>innertext</a:t>
            </a:r>
            <a:r>
              <a:rPr lang="en-US" sz="1800" b="0" dirty="0" smtClean="0"/>
              <a:t>:=Login")</a:t>
            </a:r>
          </a:p>
          <a:p>
            <a:pPr lvl="2"/>
            <a:r>
              <a:rPr lang="en-US" sz="1800" b="0" dirty="0" err="1" smtClean="0"/>
              <a:t>oBrowser.oPage.</a:t>
            </a:r>
            <a:r>
              <a:rPr lang="en-US" sz="1800" dirty="0" err="1" smtClean="0">
                <a:solidFill>
                  <a:srgbClr val="7030A0"/>
                </a:solidFill>
              </a:rPr>
              <a:t>WebElement</a:t>
            </a:r>
            <a:r>
              <a:rPr lang="en-US" sz="1800" b="0" dirty="0" smtClean="0"/>
              <a:t>("</a:t>
            </a:r>
            <a:r>
              <a:rPr lang="en-US" sz="1800" b="0" dirty="0" err="1" smtClean="0"/>
              <a:t>innertext</a:t>
            </a:r>
            <a:r>
              <a:rPr lang="en-US" sz="1800" b="0" dirty="0" smtClean="0"/>
              <a:t>:=Login")</a:t>
            </a:r>
          </a:p>
          <a:p>
            <a:pPr lvl="2"/>
            <a:endParaRPr lang="en-US" sz="1800" dirty="0" smtClean="0"/>
          </a:p>
          <a:p>
            <a:pPr lvl="1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5976938" cy="590550"/>
          </a:xfrm>
        </p:spPr>
        <p:txBody>
          <a:bodyPr/>
          <a:lstStyle/>
          <a:p>
            <a:r>
              <a:rPr lang="en-US" dirty="0" smtClean="0"/>
              <a:t> Thinking Outside The Box </a:t>
            </a:r>
            <a:r>
              <a:rPr lang="en-US" dirty="0" err="1" smtClean="0"/>
              <a:t>getValidObject</a:t>
            </a:r>
            <a:r>
              <a:rPr lang="en-US" dirty="0" smtClean="0"/>
              <a:t> (</a:t>
            </a:r>
            <a:r>
              <a:rPr lang="en-US" dirty="0" err="1" smtClean="0"/>
              <a:t>sClass</a:t>
            </a:r>
            <a:r>
              <a:rPr lang="en-US" dirty="0" smtClean="0"/>
              <a:t>, </a:t>
            </a:r>
            <a:r>
              <a:rPr lang="en-US" dirty="0" err="1" smtClean="0"/>
              <a:t>sText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81050" y="1828800"/>
            <a:ext cx="7981950" cy="3505200"/>
          </a:xfrm>
        </p:spPr>
        <p:txBody>
          <a:bodyPr/>
          <a:lstStyle/>
          <a:p>
            <a:r>
              <a:rPr lang="en-US" sz="2400" dirty="0" err="1" smtClean="0"/>
              <a:t>getValidObject</a:t>
            </a:r>
            <a:r>
              <a:rPr lang="en-US" sz="2400" dirty="0" smtClean="0"/>
              <a:t> ("Link", "Login") </a:t>
            </a:r>
            <a:r>
              <a:rPr lang="en-US" sz="24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'Sets </a:t>
            </a:r>
            <a:r>
              <a:rPr lang="en-US" sz="2400" b="1" i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gloObject</a:t>
            </a:r>
            <a:endParaRPr lang="en-US" sz="2400" b="1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Validation – Is this object Visible?</a:t>
            </a:r>
            <a:endParaRPr lang="en-US" sz="2000" dirty="0" smtClean="0"/>
          </a:p>
          <a:p>
            <a:pPr lvl="2"/>
            <a:r>
              <a:rPr lang="en-US" sz="2000" dirty="0" smtClean="0"/>
              <a:t>Width &gt; 0</a:t>
            </a:r>
          </a:p>
          <a:p>
            <a:pPr lvl="2"/>
            <a:r>
              <a:rPr lang="en-US" sz="2000" dirty="0" smtClean="0"/>
              <a:t>Height &gt; 0</a:t>
            </a:r>
          </a:p>
          <a:p>
            <a:pPr lvl="2"/>
            <a:r>
              <a:rPr lang="en-US" sz="2000" dirty="0" err="1" smtClean="0"/>
              <a:t>Abs_x</a:t>
            </a:r>
            <a:r>
              <a:rPr lang="en-US" sz="2000" dirty="0" smtClean="0"/>
              <a:t> &gt; 0</a:t>
            </a:r>
          </a:p>
          <a:p>
            <a:pPr lvl="2"/>
            <a:r>
              <a:rPr lang="en-US" sz="2000" dirty="0" err="1" smtClean="0"/>
              <a:t>Source_index</a:t>
            </a:r>
            <a:r>
              <a:rPr lang="en-US" sz="2000" dirty="0" smtClean="0"/>
              <a:t>: Appears over an underling object</a:t>
            </a:r>
          </a:p>
          <a:p>
            <a:pPr lvl="2"/>
            <a:endParaRPr lang="en-US" sz="2000" dirty="0" smtClean="0"/>
          </a:p>
          <a:p>
            <a:r>
              <a:rPr lang="en-US" sz="2400" dirty="0" smtClean="0"/>
              <a:t>This is not the List object you are looking for</a:t>
            </a:r>
          </a:p>
          <a:p>
            <a:pPr lvl="1"/>
            <a:r>
              <a:rPr lang="en-US" sz="2000" dirty="0" smtClean="0"/>
              <a:t>List contains the string we want to select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pPr lvl="2">
              <a:buNone/>
            </a:pPr>
            <a:endParaRPr lang="en-US" sz="2000" dirty="0" smtClean="0"/>
          </a:p>
          <a:p>
            <a:pPr lvl="1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2050" name="Picture 2" descr="C:\Users\QTP_LABS\AppData\Local\Microsoft\Windows\Temporary Internet Files\Content.IE5\1EKHVJPJ\MC90007092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2209800"/>
            <a:ext cx="1915719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environments</a:t>
            </a:r>
            <a:endParaRPr lang="en-US" dirty="0"/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83058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Version Control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Not vulnerable to local system crash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Code Change Comparison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Merge Changes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Revert Changes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20484" name="Picture 4" descr="https://encrypted-tbn3.gstatic.com/images?q=tbn:ANd9GcSeg3gAoEIp5VuImwHDfoMvh8kOKK8dxE91kxjj42IG6ibXsKh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267200"/>
            <a:ext cx="1609725" cy="1395986"/>
          </a:xfrm>
          <a:prstGeom prst="rect">
            <a:avLst/>
          </a:prstGeom>
          <a:noFill/>
        </p:spPr>
      </p:pic>
      <p:pic>
        <p:nvPicPr>
          <p:cNvPr id="69634" name="Picture 2" descr="http://ncf.ddrmmr.nl/TortoiseSVN_Diff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2819400"/>
            <a:ext cx="5181600" cy="388620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environments</a:t>
            </a:r>
            <a:endParaRPr lang="en-US" dirty="0"/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83058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Continuous Integration with Jenkins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Run scripts when changes are made or at Night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Report overall Pass / Fail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Replaces Driver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Customizable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20482" name="Picture 2" descr="http://1.bp.blogspot.com/-Vmi71OxNxTc/TzvZH9OTjaI/AAAAAAAAAYM/DtN_4Fz8Kn0/s1600/jenkinsLogo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038600"/>
            <a:ext cx="1371600" cy="1891364"/>
          </a:xfrm>
          <a:prstGeom prst="rect">
            <a:avLst/>
          </a:prstGeom>
          <a:noFill/>
        </p:spPr>
      </p:pic>
      <p:pic>
        <p:nvPicPr>
          <p:cNvPr id="20486" name="Picture 6" descr="https://issues.jenkins-ci.org/secure/attachment/19217/Screen%20shot%202010-03-11%20at%2010.40.56%20PM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81739" y="2819401"/>
            <a:ext cx="5662261" cy="4038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 bwMode="auto">
          <a:xfrm rot="728713">
            <a:off x="5796905" y="2726833"/>
            <a:ext cx="3562096" cy="90080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We are real programmers: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accent3">
                    <a:lumMod val="95000"/>
                  </a:schemeClr>
                </a:solidFill>
                <a:latin typeface="Tahoma" pitchFamily="34" charset="0"/>
              </a:rPr>
              <a:t>We should use similar tools and processes as the App Developers.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7239000" cy="990600"/>
          </a:xfrm>
        </p:spPr>
        <p:txBody>
          <a:bodyPr/>
          <a:lstStyle/>
          <a:p>
            <a:r>
              <a:rPr lang="en-US"/>
              <a:t>Secrets of Successful Automation Projects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001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/>
              <a:t>Successful Projects Require</a:t>
            </a:r>
          </a:p>
          <a:p>
            <a:pPr lvl="1">
              <a:lnSpc>
                <a:spcPct val="90000"/>
              </a:lnSpc>
            </a:pPr>
            <a:r>
              <a:rPr lang="en-US" sz="1800" b="1" dirty="0"/>
              <a:t>Modular Design, Demonstration, Low Maintenance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Plan </a:t>
            </a:r>
            <a:r>
              <a:rPr lang="en-US" sz="1800" b="1" dirty="0"/>
              <a:t>for Common Pitfalls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Leverages Agile Processes </a:t>
            </a:r>
            <a:endParaRPr lang="en-US" sz="1800" b="1" dirty="0"/>
          </a:p>
          <a:p>
            <a:pPr lvl="1"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Automated tests</a:t>
            </a:r>
            <a:endParaRPr lang="en-US" sz="2000" b="1" dirty="0"/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Keywords &amp; KW-Based Components</a:t>
            </a:r>
            <a:endParaRPr lang="en-US" sz="1800" b="1" dirty="0"/>
          </a:p>
          <a:p>
            <a:pPr lvl="1">
              <a:lnSpc>
                <a:spcPct val="90000"/>
              </a:lnSpc>
            </a:pPr>
            <a:r>
              <a:rPr lang="en-US" sz="1800" b="1" dirty="0"/>
              <a:t>   </a:t>
            </a:r>
            <a:r>
              <a:rPr lang="en-US" sz="1800" b="1" dirty="0" smtClean="0"/>
              <a:t>Supporting functions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      Dynamic Reusable data</a:t>
            </a:r>
            <a:endParaRPr lang="en-US" sz="1800" b="1" dirty="0"/>
          </a:p>
          <a:p>
            <a:pPr lvl="1">
              <a:lnSpc>
                <a:spcPct val="90000"/>
              </a:lnSpc>
            </a:pPr>
            <a:r>
              <a:rPr lang="en-US" sz="1800" b="1" dirty="0"/>
              <a:t>  </a:t>
            </a:r>
            <a:r>
              <a:rPr lang="en-US" sz="1800" b="1" dirty="0" smtClean="0"/>
              <a:t>      Object identification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           Recovery &amp; Cleanup</a:t>
            </a:r>
            <a:endParaRPr lang="en-US" sz="1800" b="1" dirty="0"/>
          </a:p>
          <a:p>
            <a:pPr lvl="1">
              <a:lnSpc>
                <a:spcPct val="90000"/>
              </a:lnSpc>
              <a:buNone/>
            </a:pPr>
            <a:r>
              <a:rPr lang="en-US" sz="1800" b="1" dirty="0"/>
              <a:t>         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800" b="1" dirty="0"/>
          </a:p>
          <a:p>
            <a:pPr>
              <a:lnSpc>
                <a:spcPct val="90000"/>
              </a:lnSpc>
            </a:pPr>
            <a:r>
              <a:rPr lang="en-US" sz="2000" b="1" dirty="0"/>
              <a:t>Potential loss can be quantified as ROI</a:t>
            </a:r>
          </a:p>
          <a:p>
            <a:pPr>
              <a:lnSpc>
                <a:spcPct val="90000"/>
              </a:lnSpc>
            </a:pPr>
            <a:r>
              <a:rPr lang="en-US" sz="2000" b="1" dirty="0"/>
              <a:t>Training Increases ROI</a:t>
            </a:r>
          </a:p>
          <a:p>
            <a:pPr>
              <a:lnSpc>
                <a:spcPct val="90000"/>
              </a:lnSpc>
            </a:pPr>
            <a:r>
              <a:rPr lang="en-US" sz="2000" b="1" dirty="0"/>
              <a:t>Always think outside the </a:t>
            </a:r>
            <a:r>
              <a:rPr lang="en-US" sz="2000" b="1" dirty="0" smtClean="0"/>
              <a:t>box!</a:t>
            </a:r>
            <a:endParaRPr lang="en-US" sz="2000" b="1" dirty="0"/>
          </a:p>
        </p:txBody>
      </p:sp>
      <p:sp>
        <p:nvSpPr>
          <p:cNvPr id="475140" name="AutoShape 4"/>
          <p:cNvSpPr>
            <a:spLocks noChangeArrowheads="1"/>
          </p:cNvSpPr>
          <p:nvPr/>
        </p:nvSpPr>
        <p:spPr bwMode="auto">
          <a:xfrm flipV="1">
            <a:off x="6324600" y="4419600"/>
            <a:ext cx="1879600" cy="153035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5141" name="Line 5"/>
          <p:cNvSpPr>
            <a:spLocks noChangeShapeType="1"/>
          </p:cNvSpPr>
          <p:nvPr/>
        </p:nvSpPr>
        <p:spPr bwMode="auto">
          <a:xfrm>
            <a:off x="8839200" y="1852613"/>
            <a:ext cx="0" cy="35941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5142" name="Line 6"/>
          <p:cNvSpPr>
            <a:spLocks noChangeShapeType="1"/>
          </p:cNvSpPr>
          <p:nvPr/>
        </p:nvSpPr>
        <p:spPr bwMode="auto">
          <a:xfrm>
            <a:off x="8839200" y="5019675"/>
            <a:ext cx="0" cy="4445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5143" name="Line 7"/>
          <p:cNvSpPr>
            <a:spLocks noChangeShapeType="1"/>
          </p:cNvSpPr>
          <p:nvPr/>
        </p:nvSpPr>
        <p:spPr bwMode="auto">
          <a:xfrm>
            <a:off x="8839200" y="1781175"/>
            <a:ext cx="0" cy="4445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pic>
        <p:nvPicPr>
          <p:cNvPr id="475144" name="Picture 8" descr="Group-3"/>
          <p:cNvPicPr>
            <a:picLocks noChangeAspect="1" noChangeArrowheads="1"/>
          </p:cNvPicPr>
          <p:nvPr/>
        </p:nvPicPr>
        <p:blipFill>
          <a:blip r:embed="rId3" cstate="print"/>
          <a:srcRect l="1340"/>
          <a:stretch>
            <a:fillRect/>
          </a:stretch>
        </p:blipFill>
        <p:spPr bwMode="auto">
          <a:xfrm>
            <a:off x="5924550" y="2514600"/>
            <a:ext cx="2806700" cy="1897063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5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5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5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5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5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5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75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51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751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751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Paul</a:t>
            </a:r>
            <a:r>
              <a:rPr lang="en-US" b="0"/>
              <a:t> </a:t>
            </a:r>
            <a:r>
              <a:rPr lang="en-US"/>
              <a:t>M. Grossman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77200" cy="4495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dirty="0" smtClean="0"/>
              <a:t>11 </a:t>
            </a:r>
            <a:r>
              <a:rPr lang="en-US" sz="2400" dirty="0"/>
              <a:t>years automation experience with </a:t>
            </a:r>
            <a:r>
              <a:rPr lang="en-US" sz="2400" dirty="0" smtClean="0"/>
              <a:t>HP Tools</a:t>
            </a:r>
            <a:endParaRPr lang="en-US" sz="20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dirty="0" smtClean="0"/>
              <a:t>HP </a:t>
            </a:r>
            <a:r>
              <a:rPr lang="en-US" sz="2400" dirty="0"/>
              <a:t>Quality Center 9.0 Certified Product Consultant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dirty="0"/>
              <a:t>HP Quick Test Professional 9.0 Certified Product Specialist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dirty="0" smtClean="0"/>
              <a:t>Beta Tester of QTP 9.5 – 11.5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dirty="0" smtClean="0"/>
              <a:t>Speaker at Mercury/HP Events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dirty="0" smtClean="0"/>
              <a:t>Became Automation Engineer due to Perfect Timing!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pic>
        <p:nvPicPr>
          <p:cNvPr id="2232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7713" y="3414713"/>
            <a:ext cx="28575" cy="285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 bwMode="auto">
          <a:xfrm rot="728713">
            <a:off x="3262502" y="5249882"/>
            <a:ext cx="2918046" cy="90080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Manager caught me practicing magic tricks while waiting for system to reboot.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572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="1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Training </a:t>
            </a:r>
            <a:r>
              <a:rPr lang="en-US" sz="2400" dirty="0"/>
              <a:t>Classes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HP </a:t>
            </a:r>
            <a:r>
              <a:rPr lang="en-US" sz="2400" dirty="0" smtClean="0"/>
              <a:t>Certification </a:t>
            </a:r>
            <a:r>
              <a:rPr lang="en-US" sz="2400" dirty="0"/>
              <a:t>classes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HP </a:t>
            </a:r>
            <a:r>
              <a:rPr lang="en-US" sz="2400" dirty="0" smtClean="0"/>
              <a:t>Discover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LinkedIn </a:t>
            </a:r>
            <a:r>
              <a:rPr lang="en-US" sz="2400" dirty="0"/>
              <a:t>Users Group Meetings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On the Web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cqaa.org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stickyminds.com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sqaforums.com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advancedqtp.com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wilsonmar.com</a:t>
            </a:r>
            <a:endParaRPr lang="en-US" sz="2400" dirty="0"/>
          </a:p>
        </p:txBody>
      </p:sp>
      <p:sp>
        <p:nvSpPr>
          <p:cNvPr id="417796" name="AutoShape 4"/>
          <p:cNvSpPr>
            <a:spLocks noChangeArrowheads="1"/>
          </p:cNvSpPr>
          <p:nvPr/>
        </p:nvSpPr>
        <p:spPr bwMode="auto">
          <a:xfrm flipV="1">
            <a:off x="6381750" y="1698625"/>
            <a:ext cx="1879600" cy="153035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17797" name="Line 5"/>
          <p:cNvSpPr>
            <a:spLocks noChangeShapeType="1"/>
          </p:cNvSpPr>
          <p:nvPr/>
        </p:nvSpPr>
        <p:spPr bwMode="auto">
          <a:xfrm>
            <a:off x="8763000" y="2027238"/>
            <a:ext cx="0" cy="35941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17798" name="Line 6"/>
          <p:cNvSpPr>
            <a:spLocks noChangeShapeType="1"/>
          </p:cNvSpPr>
          <p:nvPr/>
        </p:nvSpPr>
        <p:spPr bwMode="auto">
          <a:xfrm>
            <a:off x="8763000" y="5194300"/>
            <a:ext cx="0" cy="4445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17799" name="Line 7"/>
          <p:cNvSpPr>
            <a:spLocks noChangeShapeType="1"/>
          </p:cNvSpPr>
          <p:nvPr/>
        </p:nvSpPr>
        <p:spPr bwMode="auto">
          <a:xfrm>
            <a:off x="8763000" y="1955800"/>
            <a:ext cx="0" cy="4445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pic>
        <p:nvPicPr>
          <p:cNvPr id="417801" name="Picture 9" descr="Photo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276600"/>
            <a:ext cx="2530475" cy="16795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Thank you!</a:t>
            </a:r>
            <a:endParaRPr lang="en-US" b="1" dirty="0"/>
          </a:p>
        </p:txBody>
      </p:sp>
      <p:sp>
        <p:nvSpPr>
          <p:cNvPr id="7" name="Subtitle 6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Learn more at </a:t>
            </a:r>
            <a:r>
              <a:rPr lang="en-US" sz="4000" b="1" dirty="0" smtClean="0"/>
              <a:t>CQAA.org</a:t>
            </a:r>
            <a:endParaRPr lang="en-US" b="1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Questions?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hlinkClick r:id="rId2"/>
              </a:rPr>
              <a:t>QTPmgrossman@gmail.com</a:t>
            </a:r>
            <a:endParaRPr lang="en-US" b="1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Additional Thanks to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/>
              <a:t>Lee Barnes</a:t>
            </a:r>
            <a:endParaRPr lang="en-US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</a:t>
            </a:r>
            <a:r>
              <a:rPr lang="en-US" b="1" dirty="0" smtClean="0"/>
              <a:t>Utopia Solutions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hlinkClick r:id="rId3"/>
              </a:rPr>
              <a:t>www.UtopiaSolutions.com</a:t>
            </a:r>
            <a:endParaRPr lang="en-US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Session Goals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1050" y="1828800"/>
            <a:ext cx="7981950" cy="4267200"/>
          </a:xfrm>
        </p:spPr>
        <p:txBody>
          <a:bodyPr/>
          <a:lstStyle/>
          <a:p>
            <a:r>
              <a:rPr lang="en-US" dirty="0" smtClean="0"/>
              <a:t>Key success factors in test automation today</a:t>
            </a:r>
          </a:p>
          <a:p>
            <a:r>
              <a:rPr lang="en-US" dirty="0" smtClean="0"/>
              <a:t>Demonstrating test automation ROI </a:t>
            </a:r>
          </a:p>
          <a:p>
            <a:r>
              <a:rPr lang="en-US" dirty="0" smtClean="0"/>
              <a:t>Effective framework design techniques </a:t>
            </a:r>
          </a:p>
          <a:p>
            <a:r>
              <a:rPr lang="en-US" dirty="0" smtClean="0"/>
              <a:t>Successful script design for Agile environments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304800"/>
            <a:ext cx="5976938" cy="590550"/>
          </a:xfrm>
        </p:spPr>
        <p:txBody>
          <a:bodyPr/>
          <a:lstStyle/>
          <a:p>
            <a:r>
              <a:rPr lang="en-US" dirty="0" smtClean="0"/>
              <a:t>Automation </a:t>
            </a:r>
            <a:r>
              <a:rPr lang="en-US" dirty="0"/>
              <a:t>Challenges</a:t>
            </a:r>
            <a:r>
              <a:rPr lang="en-US" b="0" dirty="0"/>
              <a:t> 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115300" cy="4275138"/>
          </a:xfrm>
        </p:spPr>
        <p:txBody>
          <a:bodyPr/>
          <a:lstStyle/>
          <a:p>
            <a:pPr marL="398463" indent="-398463">
              <a:spcAft>
                <a:spcPct val="30000"/>
              </a:spcAft>
            </a:pPr>
            <a:r>
              <a:rPr lang="en-US" sz="2000" dirty="0"/>
              <a:t>Lack of communication of changes/details to testing group</a:t>
            </a:r>
          </a:p>
          <a:p>
            <a:pPr marL="398463" indent="-398463">
              <a:spcAft>
                <a:spcPct val="30000"/>
              </a:spcAft>
            </a:pPr>
            <a:r>
              <a:rPr lang="en-US" sz="2000" dirty="0"/>
              <a:t>Lack of understanding of </a:t>
            </a:r>
            <a:r>
              <a:rPr lang="en-US" sz="2000" dirty="0" smtClean="0"/>
              <a:t>should be </a:t>
            </a:r>
            <a:r>
              <a:rPr lang="en-US" sz="2000" dirty="0"/>
              <a:t>automated </a:t>
            </a:r>
          </a:p>
          <a:p>
            <a:pPr marL="398463" indent="-398463">
              <a:spcAft>
                <a:spcPct val="30000"/>
              </a:spcAft>
            </a:pPr>
            <a:r>
              <a:rPr lang="en-US" sz="2000" dirty="0"/>
              <a:t>Lack of variation from plan in test scripts </a:t>
            </a:r>
          </a:p>
          <a:p>
            <a:pPr marL="398463" indent="-398463">
              <a:spcAft>
                <a:spcPct val="30000"/>
              </a:spcAft>
            </a:pPr>
            <a:r>
              <a:rPr lang="en-US" sz="2000" dirty="0"/>
              <a:t>Insufficient standards</a:t>
            </a:r>
          </a:p>
          <a:p>
            <a:pPr marL="398463" indent="-398463">
              <a:spcAft>
                <a:spcPct val="30000"/>
              </a:spcAft>
            </a:pPr>
            <a:r>
              <a:rPr lang="en-US" sz="2000" dirty="0"/>
              <a:t>Insufficient Analysis &amp; </a:t>
            </a:r>
            <a:r>
              <a:rPr lang="en-US" sz="2000" dirty="0" smtClean="0"/>
              <a:t>Design</a:t>
            </a:r>
            <a:endParaRPr lang="en-US" sz="2000" dirty="0"/>
          </a:p>
          <a:p>
            <a:pPr marL="398463" indent="-398463">
              <a:spcAft>
                <a:spcPct val="30000"/>
              </a:spcAft>
            </a:pPr>
            <a:r>
              <a:rPr lang="en-US" sz="2000" dirty="0"/>
              <a:t>“Silver bullet syndrome” (automated testing is the “silver bullet” that will end all testing problems on a project)</a:t>
            </a:r>
          </a:p>
          <a:p>
            <a:pPr marL="398463" indent="-398463"/>
            <a:r>
              <a:rPr lang="en-US" sz="2000" dirty="0"/>
              <a:t>Lack of change control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</a:t>
            </a:r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48675" cy="4953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Automation Project Failure at a Medical Device Manufacturer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8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 dirty="0"/>
              <a:t>Year 1:</a:t>
            </a:r>
            <a:r>
              <a:rPr lang="en-US" sz="1800" dirty="0"/>
              <a:t> QA Manager wants automated testing.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          Buys </a:t>
            </a:r>
            <a:r>
              <a:rPr lang="en-US" sz="1800" dirty="0" err="1"/>
              <a:t>WinRunner</a:t>
            </a:r>
            <a:r>
              <a:rPr lang="en-US" sz="1800" dirty="0"/>
              <a:t>, accepts offer at new company.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800" b="1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 dirty="0"/>
              <a:t>Year 2:</a:t>
            </a:r>
            <a:r>
              <a:rPr lang="en-US" sz="1800" dirty="0"/>
              <a:t> New QA Manager wants automated testing. 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          </a:t>
            </a:r>
            <a:r>
              <a:rPr lang="en-US" sz="1800" dirty="0" smtClean="0"/>
              <a:t>Hired Lead Developer (C++), given an Assistant (</a:t>
            </a:r>
            <a:r>
              <a:rPr lang="en-US" sz="1800" dirty="0" err="1" smtClean="0"/>
              <a:t>VBscript</a:t>
            </a:r>
            <a:r>
              <a:rPr lang="en-US" sz="1800" dirty="0" smtClean="0"/>
              <a:t>).</a:t>
            </a:r>
            <a:endParaRPr lang="en-US" sz="18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		   Goal for automation: 100% coverage.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8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 dirty="0"/>
              <a:t>Year 3:</a:t>
            </a:r>
            <a:r>
              <a:rPr lang="en-US" sz="1800" dirty="0"/>
              <a:t> Lead Developer moves to new department.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          </a:t>
            </a:r>
            <a:r>
              <a:rPr lang="en-US" sz="1800" dirty="0" smtClean="0"/>
              <a:t>Assistant told automation is </a:t>
            </a:r>
            <a:r>
              <a:rPr lang="en-US" sz="1800" dirty="0"/>
              <a:t>high-priority, spare-time project.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8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 dirty="0"/>
              <a:t>Year 4:</a:t>
            </a:r>
            <a:r>
              <a:rPr lang="en-US" sz="1800" dirty="0"/>
              <a:t> QA Manager moves to new </a:t>
            </a:r>
            <a:r>
              <a:rPr lang="en-US" sz="1800" dirty="0" smtClean="0"/>
              <a:t>division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 smtClean="0"/>
              <a:t>		    Assistant </a:t>
            </a:r>
            <a:r>
              <a:rPr lang="en-US" sz="1800" dirty="0"/>
              <a:t>retires.</a:t>
            </a:r>
            <a:r>
              <a:rPr lang="en-US" sz="1600" dirty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8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 dirty="0">
                <a:solidFill>
                  <a:srgbClr val="C00000"/>
                </a:solidFill>
              </a:rPr>
              <a:t>Results: 0 Defects found.  Negative Return On Investment.</a:t>
            </a:r>
            <a:r>
              <a:rPr lang="en-US" sz="1800" dirty="0">
                <a:solidFill>
                  <a:schemeClr val="accent2"/>
                </a:solidFill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8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 smtClean="0"/>
              <a:t>           Unsuspecting manual tester assigned to </a:t>
            </a:r>
            <a:r>
              <a:rPr lang="en-US" sz="1800" dirty="0"/>
              <a:t>automation team.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		    New Division Manager expresses interest in </a:t>
            </a:r>
            <a:endParaRPr lang="en-US" sz="18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 smtClean="0"/>
              <a:t>		    automation.</a:t>
            </a:r>
            <a:r>
              <a:rPr lang="en-US" sz="1600" dirty="0" smtClean="0"/>
              <a:t> </a:t>
            </a:r>
            <a:endParaRPr lang="en-US" sz="1800" dirty="0"/>
          </a:p>
          <a:p>
            <a:pPr lvl="1">
              <a:lnSpc>
                <a:spcPct val="90000"/>
              </a:lnSpc>
              <a:buFontTx/>
              <a:buNone/>
            </a:pPr>
            <a:endParaRPr lang="en-US" sz="1800" dirty="0"/>
          </a:p>
        </p:txBody>
      </p:sp>
      <p:pic>
        <p:nvPicPr>
          <p:cNvPr id="3074" name="Picture 2" descr="C:\Users\QTP_LABS\AppData\Local\Microsoft\Windows\Temporary Internet Files\Content.IE5\2OUS69M3\MC90003892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1905000"/>
            <a:ext cx="1162202" cy="181234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 bwMode="auto">
          <a:xfrm rot="728713">
            <a:off x="5359909" y="4699184"/>
            <a:ext cx="3761683" cy="61319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Manager promotes me to Team Lead</a:t>
            </a:r>
            <a:r>
              <a:rPr lang="en-US" sz="1600" dirty="0" smtClean="0">
                <a:solidFill>
                  <a:schemeClr val="accent3">
                    <a:lumMod val="95000"/>
                  </a:schemeClr>
                </a:solidFill>
                <a:latin typeface="Tahoma" pitchFamily="34" charset="0"/>
              </a:rPr>
              <a:t>… of defunct Automation Project.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6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6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6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6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6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67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67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67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5" name="Rectangle 7"/>
          <p:cNvSpPr>
            <a:spLocks noChangeArrowheads="1"/>
          </p:cNvSpPr>
          <p:nvPr/>
        </p:nvSpPr>
        <p:spPr bwMode="auto">
          <a:xfrm>
            <a:off x="609600" y="1828800"/>
            <a:ext cx="8534400" cy="3962400"/>
          </a:xfrm>
          <a:prstGeom prst="rect">
            <a:avLst/>
          </a:prstGeom>
          <a:gradFill rotWithShape="1">
            <a:gsLst>
              <a:gs pos="0">
                <a:srgbClr val="9985B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272338" cy="590550"/>
          </a:xfrm>
        </p:spPr>
        <p:txBody>
          <a:bodyPr/>
          <a:lstStyle/>
          <a:p>
            <a:r>
              <a:rPr lang="en-US"/>
              <a:t>Top 5 Project Pitfalls</a:t>
            </a:r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76250" indent="-4762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dirty="0"/>
              <a:t>Lack of research &amp; planning</a:t>
            </a:r>
          </a:p>
          <a:p>
            <a:pPr marL="476250" indent="-4762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dirty="0"/>
              <a:t>Lack of apparent progress</a:t>
            </a:r>
          </a:p>
          <a:p>
            <a:pPr marL="476250" indent="-4762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dirty="0"/>
              <a:t>Lack of experienced resources</a:t>
            </a:r>
          </a:p>
          <a:p>
            <a:pPr marL="476250" indent="-4762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dirty="0"/>
              <a:t>Not a full time project</a:t>
            </a:r>
          </a:p>
          <a:p>
            <a:pPr marL="476250" indent="-4762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dirty="0"/>
              <a:t>No buy-in</a:t>
            </a:r>
          </a:p>
        </p:txBody>
      </p:sp>
      <p:sp>
        <p:nvSpPr>
          <p:cNvPr id="3860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72025" y="1828800"/>
            <a:ext cx="4067175" cy="39624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100% automation goal resulted in development in all product areas</a:t>
            </a:r>
          </a:p>
          <a:p>
            <a:pPr>
              <a:lnSpc>
                <a:spcPct val="90000"/>
              </a:lnSpc>
            </a:pPr>
            <a:r>
              <a:rPr lang="en-US" sz="2000"/>
              <a:t>20% development in all areas with nothing to show</a:t>
            </a:r>
          </a:p>
          <a:p>
            <a:pPr>
              <a:lnSpc>
                <a:spcPct val="90000"/>
              </a:lnSpc>
            </a:pPr>
            <a:r>
              <a:rPr lang="en-US" sz="2000"/>
              <a:t>Project handed over to assistant with no product training</a:t>
            </a:r>
          </a:p>
          <a:p>
            <a:pPr>
              <a:lnSpc>
                <a:spcPct val="90000"/>
              </a:lnSpc>
            </a:pPr>
            <a:r>
              <a:rPr lang="en-US" sz="2000"/>
              <a:t>Misperception: FT not needed because automation by it’s definition is automatic, right?</a:t>
            </a:r>
          </a:p>
          <a:p>
            <a:pPr>
              <a:lnSpc>
                <a:spcPct val="90000"/>
              </a:lnSpc>
            </a:pPr>
            <a:r>
              <a:rPr lang="en-US" sz="2000"/>
              <a:t>Testers &amp; developers fueled rumors of tool’s stability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272338" cy="590550"/>
          </a:xfrm>
        </p:spPr>
        <p:txBody>
          <a:bodyPr/>
          <a:lstStyle/>
          <a:p>
            <a:r>
              <a:rPr lang="en-US"/>
              <a:t>Mitigation Strategies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1050" y="1828800"/>
            <a:ext cx="3638550" cy="4267200"/>
          </a:xfrm>
        </p:spPr>
        <p:txBody>
          <a:bodyPr/>
          <a:lstStyle/>
          <a:p>
            <a:pPr marL="476250" indent="-4762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dirty="0"/>
              <a:t>Lack of research &amp; planning</a:t>
            </a:r>
          </a:p>
          <a:p>
            <a:pPr marL="476250" indent="-4762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dirty="0"/>
              <a:t>Lack of apparent progress</a:t>
            </a:r>
          </a:p>
          <a:p>
            <a:pPr marL="476250" indent="-4762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dirty="0"/>
              <a:t>Lack of experienced resources</a:t>
            </a:r>
          </a:p>
          <a:p>
            <a:pPr marL="476250" indent="-4762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dirty="0"/>
              <a:t>Not a full time project</a:t>
            </a:r>
          </a:p>
          <a:p>
            <a:pPr marL="476250" indent="-4762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dirty="0"/>
              <a:t>No buy-in</a:t>
            </a:r>
          </a:p>
        </p:txBody>
      </p:sp>
      <p:sp>
        <p:nvSpPr>
          <p:cNvPr id="4413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72025" y="1828800"/>
            <a:ext cx="4067175" cy="4114800"/>
          </a:xfrm>
          <a:gradFill rotWithShape="1">
            <a:gsLst>
              <a:gs pos="0">
                <a:schemeClr val="hlink">
                  <a:alpha val="64999"/>
                </a:schemeClr>
              </a:gs>
              <a:gs pos="100000">
                <a:schemeClr val="hlink">
                  <a:gamma/>
                  <a:shade val="46275"/>
                  <a:invGamma/>
                  <a:alpha val="42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sz="2400" b="1" dirty="0"/>
              <a:t>10% Automation goal</a:t>
            </a:r>
            <a:br>
              <a:rPr lang="en-US" sz="2400" b="1" dirty="0"/>
            </a:br>
            <a:endParaRPr lang="en-US" sz="1600" b="1" dirty="0"/>
          </a:p>
          <a:p>
            <a:r>
              <a:rPr lang="en-US" sz="2400" b="1" dirty="0" smtClean="0"/>
              <a:t>POC Pilot Project 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000" dirty="0"/>
          </a:p>
          <a:p>
            <a:r>
              <a:rPr lang="en-US" sz="2400" b="1" dirty="0"/>
              <a:t>Training</a:t>
            </a:r>
            <a:br>
              <a:rPr lang="en-US" sz="2400" b="1" dirty="0"/>
            </a:br>
            <a:endParaRPr lang="en-US" sz="1800" b="1" dirty="0"/>
          </a:p>
          <a:p>
            <a:r>
              <a:rPr lang="en-US" sz="2400" b="1" dirty="0"/>
              <a:t>Full-time commitment</a:t>
            </a:r>
            <a:br>
              <a:rPr lang="en-US" sz="2400" b="1" dirty="0"/>
            </a:br>
            <a:endParaRPr lang="en-US" sz="2000" b="1" dirty="0"/>
          </a:p>
          <a:p>
            <a:r>
              <a:rPr lang="en-US" sz="2400" b="1" dirty="0"/>
              <a:t>Repeat defects manually on a non-automated system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41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41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41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41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4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4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41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441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441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41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441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441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41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92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7550" y="2590800"/>
            <a:ext cx="28384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2285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2713" y="2627313"/>
            <a:ext cx="1228725" cy="523875"/>
          </a:xfrm>
          <a:prstGeom prst="rect">
            <a:avLst/>
          </a:prstGeom>
          <a:noFill/>
        </p:spPr>
      </p:pic>
      <p:pic>
        <p:nvPicPr>
          <p:cNvPr id="182287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3124200"/>
            <a:ext cx="1200150" cy="1171575"/>
          </a:xfrm>
          <a:prstGeom prst="rect">
            <a:avLst/>
          </a:prstGeom>
          <a:noFill/>
        </p:spPr>
      </p:pic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6510338" cy="590550"/>
          </a:xfrm>
        </p:spPr>
        <p:txBody>
          <a:bodyPr/>
          <a:lstStyle/>
          <a:p>
            <a:r>
              <a:rPr lang="en-US" dirty="0"/>
              <a:t>Tips </a:t>
            </a:r>
            <a:r>
              <a:rPr lang="en-US" dirty="0" smtClean="0"/>
              <a:t>And Tricks</a:t>
            </a:r>
            <a:br>
              <a:rPr lang="en-US" dirty="0" smtClean="0"/>
            </a:br>
            <a:r>
              <a:rPr lang="en-US" dirty="0" smtClean="0"/>
              <a:t>Avoiding "100% Automation" Trap </a:t>
            </a:r>
            <a:endParaRPr lang="en-US" dirty="0"/>
          </a:p>
        </p:txBody>
      </p:sp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533400" y="1600200"/>
            <a:ext cx="419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effectLst/>
                <a:latin typeface="Trebuchet MS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  <a:effectLst/>
                <a:latin typeface="Trebuchet MS" pitchFamily="34" charset="0"/>
              </a:rPr>
              <a:t>90% Automation can be</a:t>
            </a:r>
            <a:br>
              <a:rPr lang="en-US" b="1" dirty="0">
                <a:solidFill>
                  <a:schemeClr val="tx1"/>
                </a:solidFill>
                <a:effectLst/>
                <a:latin typeface="Trebuchet MS" pitchFamily="34" charset="0"/>
              </a:rPr>
            </a:br>
            <a:r>
              <a:rPr lang="en-US" b="1" dirty="0">
                <a:solidFill>
                  <a:schemeClr val="tx1"/>
                </a:solidFill>
                <a:effectLst/>
                <a:latin typeface="Trebuchet MS" pitchFamily="34" charset="0"/>
              </a:rPr>
              <a:t>  approached but it is generally </a:t>
            </a:r>
            <a:br>
              <a:rPr lang="en-US" b="1" dirty="0">
                <a:solidFill>
                  <a:schemeClr val="tx1"/>
                </a:solidFill>
                <a:effectLst/>
                <a:latin typeface="Trebuchet MS" pitchFamily="34" charset="0"/>
              </a:rPr>
            </a:br>
            <a:r>
              <a:rPr lang="en-US" b="1" dirty="0">
                <a:solidFill>
                  <a:schemeClr val="tx1"/>
                </a:solidFill>
                <a:effectLst/>
                <a:latin typeface="Trebuchet MS" pitchFamily="34" charset="0"/>
              </a:rPr>
              <a:t>  not cost effective</a:t>
            </a:r>
          </a:p>
          <a:p>
            <a:pPr eaLnBrk="1" hangingPunct="1"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endParaRPr lang="en-US" b="1" dirty="0"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r>
              <a:rPr lang="en-US" b="1" dirty="0">
                <a:solidFill>
                  <a:schemeClr val="tx1"/>
                </a:solidFill>
                <a:effectLst/>
                <a:latin typeface="Trebuchet MS" pitchFamily="34" charset="0"/>
              </a:rPr>
              <a:t> New releases will have more</a:t>
            </a:r>
            <a:br>
              <a:rPr lang="en-US" b="1" dirty="0">
                <a:solidFill>
                  <a:schemeClr val="tx1"/>
                </a:solidFill>
                <a:effectLst/>
                <a:latin typeface="Trebuchet MS" pitchFamily="34" charset="0"/>
              </a:rPr>
            </a:br>
            <a:r>
              <a:rPr lang="en-US" b="1" dirty="0">
                <a:solidFill>
                  <a:schemeClr val="tx1"/>
                </a:solidFill>
                <a:effectLst/>
                <a:latin typeface="Trebuchet MS" pitchFamily="34" charset="0"/>
              </a:rPr>
              <a:t>  functionality </a:t>
            </a:r>
            <a:r>
              <a:rPr lang="en-US" b="1" dirty="0" smtClean="0">
                <a:solidFill>
                  <a:schemeClr val="tx1"/>
                </a:solidFill>
                <a:effectLst/>
                <a:latin typeface="Trebuchet MS" pitchFamily="34" charset="0"/>
              </a:rPr>
              <a:t>with constantly</a:t>
            </a:r>
            <a:r>
              <a:rPr lang="en-US" b="1" dirty="0">
                <a:solidFill>
                  <a:schemeClr val="tx1"/>
                </a:solidFill>
                <a:effectLst/>
                <a:latin typeface="Trebuchet MS" pitchFamily="34" charset="0"/>
              </a:rPr>
              <a:t/>
            </a:r>
            <a:br>
              <a:rPr lang="en-US" b="1" dirty="0">
                <a:solidFill>
                  <a:schemeClr val="tx1"/>
                </a:solidFill>
                <a:effectLst/>
                <a:latin typeface="Trebuchet MS" pitchFamily="34" charset="0"/>
              </a:rPr>
            </a:br>
            <a:r>
              <a:rPr lang="en-US" b="1" dirty="0">
                <a:solidFill>
                  <a:schemeClr val="tx1"/>
                </a:solidFill>
                <a:effectLst/>
                <a:latin typeface="Trebuchet MS" pitchFamily="34" charset="0"/>
              </a:rPr>
              <a:t>  decreasing code coverage</a:t>
            </a:r>
          </a:p>
          <a:p>
            <a:pPr eaLnBrk="1" hangingPunct="1"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endParaRPr lang="en-US" b="1" dirty="0"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r>
              <a:rPr lang="en-US" b="1" dirty="0">
                <a:solidFill>
                  <a:schemeClr val="tx1"/>
                </a:solidFill>
                <a:effectLst/>
                <a:latin typeface="Trebuchet MS" pitchFamily="34" charset="0"/>
              </a:rPr>
              <a:t> A percentage of the code could</a:t>
            </a:r>
            <a:br>
              <a:rPr lang="en-US" b="1" dirty="0">
                <a:solidFill>
                  <a:schemeClr val="tx1"/>
                </a:solidFill>
                <a:effectLst/>
                <a:latin typeface="Trebuchet MS" pitchFamily="34" charset="0"/>
              </a:rPr>
            </a:br>
            <a:r>
              <a:rPr lang="en-US" b="1" dirty="0">
                <a:solidFill>
                  <a:schemeClr val="tx1"/>
                </a:solidFill>
                <a:effectLst/>
                <a:latin typeface="Trebuchet MS" pitchFamily="34" charset="0"/>
              </a:rPr>
              <a:t>  be unreachable code, such as</a:t>
            </a:r>
            <a:br>
              <a:rPr lang="en-US" b="1" dirty="0">
                <a:solidFill>
                  <a:schemeClr val="tx1"/>
                </a:solidFill>
                <a:effectLst/>
                <a:latin typeface="Trebuchet MS" pitchFamily="34" charset="0"/>
              </a:rPr>
            </a:br>
            <a:r>
              <a:rPr lang="en-US" b="1" dirty="0">
                <a:solidFill>
                  <a:schemeClr val="tx1"/>
                </a:solidFill>
                <a:effectLst/>
                <a:latin typeface="Trebuchet MS" pitchFamily="34" charset="0"/>
              </a:rPr>
              <a:t>  uncalled </a:t>
            </a:r>
            <a:r>
              <a:rPr lang="en-US" b="1" dirty="0" smtClean="0">
                <a:solidFill>
                  <a:schemeClr val="tx1"/>
                </a:solidFill>
                <a:effectLst/>
                <a:latin typeface="Trebuchet MS" pitchFamily="34" charset="0"/>
              </a:rPr>
              <a:t>functions</a:t>
            </a:r>
          </a:p>
          <a:p>
            <a:pPr eaLnBrk="1" hangingPunct="1"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endParaRPr lang="en-US" b="1" dirty="0" smtClean="0"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effectLst/>
                <a:latin typeface="Trebuchet MS" pitchFamily="34" charset="0"/>
              </a:rPr>
              <a:t> Pick one: Functionality or Browsers</a:t>
            </a:r>
            <a:br>
              <a:rPr lang="en-US" b="1" dirty="0" smtClean="0">
                <a:solidFill>
                  <a:schemeClr val="tx1"/>
                </a:solidFill>
                <a:effectLst/>
                <a:latin typeface="Trebuchet MS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effectLst/>
                <a:latin typeface="Trebuchet MS" pitchFamily="34" charset="0"/>
              </a:rPr>
              <a:t>  Do the math: You won't have time</a:t>
            </a:r>
            <a:br>
              <a:rPr lang="en-US" b="1" dirty="0" smtClean="0">
                <a:solidFill>
                  <a:schemeClr val="tx1"/>
                </a:solidFill>
                <a:effectLst/>
                <a:latin typeface="Trebuchet MS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effectLst/>
                <a:latin typeface="Trebuchet MS" pitchFamily="34" charset="0"/>
              </a:rPr>
              <a:t>  for everything!</a:t>
            </a:r>
          </a:p>
          <a:p>
            <a:pPr lvl="1" eaLnBrk="1" hangingPunct="1">
              <a:spcBef>
                <a:spcPct val="20000"/>
              </a:spcBef>
              <a:buClr>
                <a:srgbClr val="808080"/>
              </a:buClr>
            </a:pPr>
            <a:endParaRPr lang="en-US" dirty="0"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808080"/>
              </a:buClr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808080"/>
              </a:buClr>
              <a:buFont typeface="Wingdings" pitchFamily="2" charset="2"/>
              <a:buNone/>
            </a:pPr>
            <a:r>
              <a:rPr lang="en-US" b="1" dirty="0">
                <a:solidFill>
                  <a:schemeClr val="tx1"/>
                </a:solidFill>
                <a:effectLst/>
                <a:latin typeface="Trebuchet MS" pitchFamily="34" charset="0"/>
              </a:rPr>
              <a:t> </a:t>
            </a:r>
          </a:p>
          <a:p>
            <a:pPr eaLnBrk="1" hangingPunct="1">
              <a:spcBef>
                <a:spcPct val="20000"/>
              </a:spcBef>
              <a:buClr>
                <a:srgbClr val="808080"/>
              </a:buClr>
              <a:buFont typeface="Wingdings" pitchFamily="2" charset="2"/>
              <a:buNone/>
            </a:pPr>
            <a:endParaRPr lang="en-US" sz="1700" b="1" dirty="0"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pic>
        <p:nvPicPr>
          <p:cNvPr id="18228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2590800"/>
            <a:ext cx="2867025" cy="1704975"/>
          </a:xfrm>
          <a:prstGeom prst="rect">
            <a:avLst/>
          </a:prstGeom>
          <a:noFill/>
        </p:spPr>
      </p:pic>
      <p:sp>
        <p:nvSpPr>
          <p:cNvPr id="182290" name="Text Box 18"/>
          <p:cNvSpPr txBox="1">
            <a:spLocks noChangeArrowheads="1"/>
          </p:cNvSpPr>
          <p:nvPr/>
        </p:nvSpPr>
        <p:spPr bwMode="auto">
          <a:xfrm>
            <a:off x="4495800" y="1600200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rgbClr val="808080"/>
              </a:buClr>
              <a:buFont typeface="Wingdings" pitchFamily="2" charset="2"/>
              <a:buNone/>
            </a:pPr>
            <a:r>
              <a:rPr lang="en-US" sz="1600" b="1" dirty="0">
                <a:solidFill>
                  <a:schemeClr val="tx1"/>
                </a:solidFill>
                <a:effectLst/>
              </a:rPr>
              <a:t>20 - 40% Automation </a:t>
            </a:r>
            <a:r>
              <a:rPr lang="en-US" sz="1600" b="1" dirty="0" smtClean="0">
                <a:solidFill>
                  <a:schemeClr val="tx1"/>
                </a:solidFill>
                <a:effectLst/>
              </a:rPr>
              <a:t>makes </a:t>
            </a:r>
            <a:r>
              <a:rPr lang="en-US" sz="1600" b="1" dirty="0">
                <a:solidFill>
                  <a:schemeClr val="tx1"/>
                </a:solidFill>
                <a:effectLst/>
              </a:rPr>
              <a:t>a significant impact </a:t>
            </a:r>
            <a:r>
              <a:rPr lang="en-US" sz="1600" b="1" dirty="0" smtClean="0">
                <a:solidFill>
                  <a:schemeClr val="tx1"/>
                </a:solidFill>
                <a:effectLst/>
              </a:rPr>
              <a:t>on </a:t>
            </a:r>
            <a:r>
              <a:rPr lang="en-US" sz="1600" b="1" dirty="0">
                <a:solidFill>
                  <a:schemeClr val="tx1"/>
                </a:solidFill>
                <a:effectLst/>
              </a:rPr>
              <a:t>the testing </a:t>
            </a:r>
            <a:r>
              <a:rPr lang="en-US" sz="1600" b="1" dirty="0" smtClean="0">
                <a:solidFill>
                  <a:schemeClr val="tx1"/>
                </a:solidFill>
                <a:effectLst/>
              </a:rPr>
              <a:t>process.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 bwMode="auto">
          <a:xfrm rot="728713">
            <a:off x="4791817" y="4862448"/>
            <a:ext cx="4305608" cy="90080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Math: App Developers outnumber your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team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accent3">
                    <a:lumMod val="95000"/>
                  </a:schemeClr>
                </a:solidFill>
                <a:latin typeface="Tahoma" pitchFamily="34" charset="0"/>
              </a:rPr>
              <a:t>Do they have 6-18 Months head start?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Do they have more than one tool?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3469E-6 L 0.12604 2.5346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2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2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0.00347 L -0.00035 0.204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Slide Master">
  <a:themeElements>
    <a:clrScheme name="New Spherion Ppt Template 1">
      <a:dk1>
        <a:srgbClr val="000000"/>
      </a:dk1>
      <a:lt1>
        <a:srgbClr val="FFFFFF"/>
      </a:lt1>
      <a:dk2>
        <a:srgbClr val="594578"/>
      </a:dk2>
      <a:lt2>
        <a:srgbClr val="4D4D4D"/>
      </a:lt2>
      <a:accent1>
        <a:srgbClr val="CD9933"/>
      </a:accent1>
      <a:accent2>
        <a:srgbClr val="993233"/>
      </a:accent2>
      <a:accent3>
        <a:srgbClr val="FFFFFF"/>
      </a:accent3>
      <a:accent4>
        <a:srgbClr val="000000"/>
      </a:accent4>
      <a:accent5>
        <a:srgbClr val="E3CAAD"/>
      </a:accent5>
      <a:accent6>
        <a:srgbClr val="8A2C2D"/>
      </a:accent6>
      <a:hlink>
        <a:srgbClr val="594578"/>
      </a:hlink>
      <a:folHlink>
        <a:srgbClr val="657F61"/>
      </a:folHlink>
    </a:clrScheme>
    <a:fontScheme name="New Spherion Ppt Templa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New Spherion Ppt Template 1">
        <a:dk1>
          <a:srgbClr val="000000"/>
        </a:dk1>
        <a:lt1>
          <a:srgbClr val="FFFFFF"/>
        </a:lt1>
        <a:dk2>
          <a:srgbClr val="594578"/>
        </a:dk2>
        <a:lt2>
          <a:srgbClr val="4D4D4D"/>
        </a:lt2>
        <a:accent1>
          <a:srgbClr val="CD9933"/>
        </a:accent1>
        <a:accent2>
          <a:srgbClr val="993233"/>
        </a:accent2>
        <a:accent3>
          <a:srgbClr val="FFFFFF"/>
        </a:accent3>
        <a:accent4>
          <a:srgbClr val="000000"/>
        </a:accent4>
        <a:accent5>
          <a:srgbClr val="E3CAAD"/>
        </a:accent5>
        <a:accent6>
          <a:srgbClr val="8A2C2D"/>
        </a:accent6>
        <a:hlink>
          <a:srgbClr val="594578"/>
        </a:hlink>
        <a:folHlink>
          <a:srgbClr val="657F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19784</TotalTime>
  <Words>1889</Words>
  <Application>Microsoft Office PowerPoint</Application>
  <PresentationFormat>On-screen Show (4:3)</PresentationFormat>
  <Paragraphs>497</Paragraphs>
  <Slides>31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Slide Master</vt:lpstr>
      <vt:lpstr>Custom Design</vt:lpstr>
      <vt:lpstr>  Secrets of Successful Automation Projects   Presented by Paul M. Grossman  Software Quality Assurance Analyst QTP Automation Framework Designer </vt:lpstr>
      <vt:lpstr>Slide 2</vt:lpstr>
      <vt:lpstr>Paul M. Grossman</vt:lpstr>
      <vt:lpstr> Session Goals</vt:lpstr>
      <vt:lpstr>Automation Challenges  </vt:lpstr>
      <vt:lpstr>Case Study</vt:lpstr>
      <vt:lpstr>Top 5 Project Pitfalls</vt:lpstr>
      <vt:lpstr>Mitigation Strategies</vt:lpstr>
      <vt:lpstr>Tips And Tricks Avoiding "100% Automation" Trap </vt:lpstr>
      <vt:lpstr>Case Study </vt:lpstr>
      <vt:lpstr>Case Study</vt:lpstr>
      <vt:lpstr> Estimated Return On Investment</vt:lpstr>
      <vt:lpstr> Estimated Return On Investment</vt:lpstr>
      <vt:lpstr>Estimated Return On Investment</vt:lpstr>
      <vt:lpstr>Estimated Return On Investment</vt:lpstr>
      <vt:lpstr>Estimated Return On Investment That was then…this is now</vt:lpstr>
      <vt:lpstr>Let's take a break!</vt:lpstr>
      <vt:lpstr>What is a Framework?  Framework Options</vt:lpstr>
      <vt:lpstr>What is a Framework?</vt:lpstr>
      <vt:lpstr>Tips And Tricks  Initial Project Design</vt:lpstr>
      <vt:lpstr>Tips And Tricks Modular Design</vt:lpstr>
      <vt:lpstr>Tips And Tricks Global Variables and Dictionaries</vt:lpstr>
      <vt:lpstr> Tips And Tricks Dealing with Failure</vt:lpstr>
      <vt:lpstr> Tips And Tricks Dealing with Failure</vt:lpstr>
      <vt:lpstr> Thinking Outside The Box  getValidObject (sClass, sText)</vt:lpstr>
      <vt:lpstr> Thinking Outside The Box getValidObject (sClass, sText)</vt:lpstr>
      <vt:lpstr>Agile environments</vt:lpstr>
      <vt:lpstr>Agile environments</vt:lpstr>
      <vt:lpstr>Secrets of Successful Automation Projects</vt:lpstr>
      <vt:lpstr>Resources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Secrets of Successful Automation Projects (Draft)</dc:title>
  <dc:creator>Marina</dc:creator>
  <cp:lastModifiedBy>Paul Grossman</cp:lastModifiedBy>
  <cp:revision>28</cp:revision>
  <cp:lastPrinted>1601-01-01T00:00:00Z</cp:lastPrinted>
  <dcterms:created xsi:type="dcterms:W3CDTF">2004-05-20T04:39:24Z</dcterms:created>
  <dcterms:modified xsi:type="dcterms:W3CDTF">2013-06-02T15:15:12Z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