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355" r:id="rId64"/>
    <p:sldId id="356" r:id="rId65"/>
    <p:sldId id="357" r:id="rId66"/>
    <p:sldId id="358" r:id="rId6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4D3E1C-110B-48B9-851B-635190C5AAAD}">
  <a:tblStyle styleId="{334D3E1C-110B-48B9-851B-635190C5AA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9F8F6A-0346-4631-9E81-9E7A96AB698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733E25-95E3-4980-B2C7-1C0ACCF314FF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395" autoAdjust="0"/>
  </p:normalViewPr>
  <p:slideViewPr>
    <p:cSldViewPr snapToGrid="0">
      <p:cViewPr varScale="1">
        <p:scale>
          <a:sx n="61" d="100"/>
          <a:sy n="61" d="100"/>
        </p:scale>
        <p:origin x="61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1756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20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930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2075645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lang="en" sz="14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32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3658012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8431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58997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4399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52989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7713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107876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73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96900" lvl="1" indent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None/>
            </a:pPr>
            <a:endParaRPr lang="en" sz="1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46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20805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69725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64698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812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234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275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263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0086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24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720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020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0365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63604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6292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493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085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19231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1941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095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85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70095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3657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71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352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3036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0064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80696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0628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128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816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75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39645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8183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53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6404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7423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0703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0821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8010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7230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Shape 6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3163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62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chemeClr val="dk1"/>
              </a:buClr>
              <a:buSzPct val="110000"/>
              <a:buFont typeface="Arial"/>
              <a:buNone/>
            </a:pPr>
            <a:endParaRPr lang="en" sz="1000" dirty="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313332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9746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733761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86490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Shape 7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202722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202254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6749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8430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521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3771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306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ru99.com/test-case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rsna.org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stackexchange.com/questions/67972/why-do-testers-often-use-the-single-quote-to-test-for-sql-injectio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esting-web-sites.co.uk/2009/07/25/how-to-test-web-forms-in-7-steps/" TargetMode="External"/><Relationship Id="rId5" Type="http://schemas.openxmlformats.org/officeDocument/2006/relationships/hyperlink" Target="https://docs.google.com/a/rsna.org/document/d/1Tulay3HKttT18qxPL1BwMSwQ536nQfmptK6-_DMfj-o/edit?usp=sharing" TargetMode="External"/><Relationship Id="rId4" Type="http://schemas.openxmlformats.org/officeDocument/2006/relationships/hyperlink" Target="http://stackoverflow.com/q/332365/57428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portal.softwarecertifications.org/" TargetMode="Externa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TC Renovation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196" y="2489569"/>
            <a:ext cx="1627949" cy="394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Shape 137"/>
          <p:cNvGrpSpPr/>
          <p:nvPr/>
        </p:nvGrpSpPr>
        <p:grpSpPr>
          <a:xfrm>
            <a:off x="4865067" y="1625586"/>
            <a:ext cx="939380" cy="973491"/>
            <a:chOff x="3768050" y="287325"/>
            <a:chExt cx="3199524" cy="3224550"/>
          </a:xfrm>
        </p:grpSpPr>
        <p:pic>
          <p:nvPicPr>
            <p:cNvPr id="138" name="Shape 138" descr="Image result for transparent gif xray jir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68050" y="287325"/>
              <a:ext cx="3199524" cy="319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Shape 139"/>
            <p:cNvSpPr/>
            <p:nvPr/>
          </p:nvSpPr>
          <p:spPr>
            <a:xfrm>
              <a:off x="4266900" y="3056775"/>
              <a:ext cx="2022000" cy="45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Test Case Format / Management - Starting Point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0781" y="2933928"/>
            <a:ext cx="1627950" cy="79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Image result for transparent gif zephyr for jir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0869" y="4015600"/>
            <a:ext cx="1267750" cy="43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 descr="Image result for transparent hp  HP Quality Center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0424" y="3559043"/>
            <a:ext cx="1740824" cy="98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Image result for transparent hp polario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1775" y="1563800"/>
            <a:ext cx="858116" cy="97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Image result for excel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375" y="1817612"/>
            <a:ext cx="1627949" cy="58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Image result for google sheets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3937" y="2933924"/>
            <a:ext cx="1740833" cy="79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2379550" y="1482175"/>
            <a:ext cx="3978900" cy="3064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Test Case Format / Management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59300" y="86152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Time effective solution: Test Case Management ASAP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			Budget &amp; Use Jira </a:t>
            </a:r>
          </a:p>
          <a:p>
            <a:pPr marL="1828800" lvl="0" indent="-228600" rtl="0">
              <a:spcBef>
                <a:spcPts val="0"/>
              </a:spcBef>
            </a:pPr>
            <a:r>
              <a:rPr lang="en"/>
              <a:t>Starting point: Zephyr or X-ray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1371600" lvl="0" indent="0" rtl="0">
              <a:spcBef>
                <a:spcPts val="0"/>
              </a:spcBef>
              <a:buNone/>
            </a:pPr>
            <a:r>
              <a:rPr lang="en"/>
              <a:t>No budget:  use</a:t>
            </a:r>
          </a:p>
          <a:p>
            <a:pPr marL="1828800" lvl="0" indent="-228600" rtl="0">
              <a:spcBef>
                <a:spcPts val="0"/>
              </a:spcBef>
            </a:pPr>
            <a:r>
              <a:rPr lang="en"/>
              <a:t>Has all basic functionality</a:t>
            </a:r>
          </a:p>
          <a:p>
            <a:pPr marL="1828800" lvl="0" indent="-228600" rtl="0">
              <a:spcBef>
                <a:spcPts val="0"/>
              </a:spcBef>
            </a:pPr>
            <a:r>
              <a:rPr lang="en"/>
              <a:t>Fairly popular</a:t>
            </a:r>
          </a:p>
          <a:p>
            <a:pPr marL="1828800" lvl="0" indent="-228600" rtl="0">
              <a:spcBef>
                <a:spcPts val="0"/>
              </a:spcBef>
            </a:pPr>
            <a:r>
              <a:rPr lang="en"/>
              <a:t>Setup &amp; maintenance in a few hours a month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6513" y="2854500"/>
            <a:ext cx="2237956" cy="5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Image result for tip transpar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24" y="1295197"/>
            <a:ext cx="831999" cy="83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Image result for tip transpar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24" y="2709472"/>
            <a:ext cx="831999" cy="83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5803925" y="1987650"/>
            <a:ext cx="3182700" cy="29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TC Management system</a:t>
            </a:r>
          </a:p>
        </p:txBody>
      </p:sp>
      <p:sp>
        <p:nvSpPr>
          <p:cNvPr id="158" name="Shape 158"/>
          <p:cNvSpPr/>
          <p:nvPr/>
        </p:nvSpPr>
        <p:spPr>
          <a:xfrm>
            <a:off x="5949550" y="1710500"/>
            <a:ext cx="2828400" cy="29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Data organization, access</a:t>
            </a:r>
          </a:p>
        </p:txBody>
      </p:sp>
      <p:sp>
        <p:nvSpPr>
          <p:cNvPr id="159" name="Shape 159"/>
          <p:cNvSpPr/>
          <p:nvPr/>
        </p:nvSpPr>
        <p:spPr>
          <a:xfrm>
            <a:off x="5949550" y="1419500"/>
            <a:ext cx="2828400" cy="29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Transparency, metrics, tracking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Test Case Management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20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Coordinate results from multiple sources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Encourages good practice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Format (steps, allows for images, etc)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Organization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8400" y="1901375"/>
            <a:ext cx="230505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989500" y="4196900"/>
            <a:ext cx="41493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 on Test Case Management?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333333"/>
                </a:solidFill>
              </a:rPr>
              <a:t>Common problems &amp; solutions!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Vague</a:t>
            </a:r>
          </a:p>
          <a:p>
            <a:pPr marL="1371600" lvl="2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E.g. “Verify page looks correct”””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Knowledge Silo’s</a:t>
            </a:r>
          </a:p>
          <a:p>
            <a:pPr marL="1371600" lvl="2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I’ve tested XYX for years, </a:t>
            </a:r>
          </a:p>
          <a:p>
            <a:pPr marL="1371600" lvl="2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New QA couldn’t run TC w/o my knowhow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Requirements gaps</a:t>
            </a: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</p:txBody>
      </p:sp>
      <p:pic>
        <p:nvPicPr>
          <p:cNvPr id="174" name="Shape 174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324" y="585950"/>
            <a:ext cx="1850675" cy="144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1887175" y="4243100"/>
            <a:ext cx="48474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Vague TC example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l="19218" t="29398"/>
          <a:stretch/>
        </p:blipFill>
        <p:spPr>
          <a:xfrm>
            <a:off x="0" y="1185556"/>
            <a:ext cx="8986499" cy="215021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6123225" y="1185550"/>
            <a:ext cx="2775600" cy="719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 rot="521987">
            <a:off x="1099604" y="3698594"/>
            <a:ext cx="4847371" cy="6537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6AA84F"/>
                </a:solidFill>
              </a:rPr>
              <a:t>Who here knows what ACR catalog should be?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418350" y="3533550"/>
            <a:ext cx="2067900" cy="136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6AA84F"/>
                </a:solidFill>
              </a:rPr>
              <a:t>Is this a 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6AA84F"/>
                </a:solidFill>
              </a:rPr>
              <a:t>Knowledge Silo?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6AA84F"/>
                </a:solidFill>
              </a:rPr>
              <a:t>Can we trace it to a requirements gap?</a:t>
            </a:r>
          </a:p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6AA84F"/>
                </a:solidFill>
              </a:rPr>
              <a:t>Both?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6AA84F"/>
                </a:solidFill>
              </a:rPr>
              <a:t>Can we know?</a:t>
            </a:r>
          </a:p>
        </p:txBody>
      </p:sp>
      <p:pic>
        <p:nvPicPr>
          <p:cNvPr id="185" name="Shape 185" descr="Image result for clear gif magnifi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7050" y="3988475"/>
            <a:ext cx="613300" cy="48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Sorting out Vague TC - Why?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Vague TC could be 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 b="1">
                <a:solidFill>
                  <a:srgbClr val="333333"/>
                </a:solidFill>
              </a:rPr>
              <a:t>Silo</a:t>
            </a:r>
            <a:r>
              <a:rPr lang="en" sz="3000">
                <a:solidFill>
                  <a:srgbClr val="333333"/>
                </a:solidFill>
              </a:rPr>
              <a:t>: information just one person knows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Could be Req gap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Silo QA is a bottleneck &amp; single pt of failure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Speed bump for automation</a:t>
            </a: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Sorting out Vague TC - Why? 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Vague TC could be silo, could be Req gap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Lead QA / manager: liability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We don’t know until we work through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We don’t know problems with TC until we fix</a:t>
            </a: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Sorting out Vague TC - Why?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Silo QA is a bottleneck &amp; single pt of failure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Splitting TC not easy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Speed bump and potential problem If QA </a:t>
            </a:r>
          </a:p>
          <a:p>
            <a:pPr marL="1371600" lvl="2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Leaves</a:t>
            </a:r>
          </a:p>
          <a:p>
            <a:pPr marL="1371600" lvl="2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Gets promoted </a:t>
            </a:r>
          </a:p>
          <a:p>
            <a:pPr marL="1371600" lvl="2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Wants to work on anything else… </a:t>
            </a:r>
          </a:p>
          <a:p>
            <a:pPr marL="1371600" lvl="2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Medical or FMLA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endParaRPr sz="3000">
              <a:solidFill>
                <a:srgbClr val="33333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Fresh perspective = Million dollar perspective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Someone who does not know the system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Intern        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New Hire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Documenting each question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Getting explanations for every question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Motivated</a:t>
            </a: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</p:txBody>
      </p:sp>
      <p:pic>
        <p:nvPicPr>
          <p:cNvPr id="210" name="Shape 210" descr="Image result for tip transpar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650" y="1320547"/>
            <a:ext cx="831999" cy="8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Sorting out Vague TC - Why?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>
                <a:solidFill>
                  <a:srgbClr val="333333"/>
                </a:solidFill>
              </a:rPr>
              <a:t>Vague TC are a huge speed bump for automation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100 clear TC with full information 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I have to get a clarification on each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Summary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5038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Organizing test data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Case critical  issues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SzPct val="100000"/>
              <a:buFont typeface="Verdana"/>
            </a:pPr>
            <a:r>
              <a:rPr lang="en" sz="1800" b="1">
                <a:solidFill>
                  <a:srgbClr val="222222"/>
                </a:solidFill>
                <a:latin typeface="Verdana"/>
                <a:ea typeface="Verdana"/>
                <a:cs typeface="Verdana"/>
                <a:sym typeface="Verdana"/>
              </a:rPr>
              <a:t>Vague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SzPct val="100000"/>
              <a:buFont typeface="Verdana"/>
            </a:pPr>
            <a:r>
              <a:rPr lang="en" sz="18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Knowledge Silo’s (hidden)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SzPct val="100000"/>
              <a:buFont typeface="Verdana"/>
            </a:pPr>
            <a:r>
              <a:rPr lang="en" sz="18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Requirements gaps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SzPct val="100000"/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Writing style issues (hidden)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SzPct val="100000"/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Gaps in test coverage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QA Training &amp; Common language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Workshop     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None/>
            </a:pPr>
            <a:endParaRPr b="1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2" name="Shape 62" descr="Image result for tip transpar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2725" y="2892197"/>
            <a:ext cx="831999" cy="831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200800" y="2411100"/>
            <a:ext cx="3064200" cy="131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None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Things that have helped me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None/>
            </a:pPr>
            <a:endParaRPr b="1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6025700" y="2410275"/>
            <a:ext cx="2748900" cy="1583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Sorting out Vague TC - how to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Peer review / proofread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Development practice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Concept is universal Agile to 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All new TC get reviewed by another QA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Intern / new hire review</a:t>
            </a: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Sorting out Vague TC &amp; TC Management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>
                <a:solidFill>
                  <a:srgbClr val="333333"/>
                </a:solidFill>
              </a:rPr>
              <a:t>TC management 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</a:pPr>
            <a:r>
              <a:rPr lang="en" sz="3000">
                <a:solidFill>
                  <a:srgbClr val="333333"/>
                </a:solidFill>
              </a:rPr>
              <a:t>Gives easy to fill &amp; read template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</a:pPr>
            <a:r>
              <a:rPr lang="en" sz="3000">
                <a:solidFill>
                  <a:srgbClr val="333333"/>
                </a:solidFill>
              </a:rPr>
              <a:t>Format &amp; resource linking to make vauge TC clear</a:t>
            </a: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>
                <a:solidFill>
                  <a:srgbClr val="333333"/>
                </a:solidFill>
              </a:rPr>
              <a:t>Excel 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</a:pPr>
            <a:r>
              <a:rPr lang="en" sz="3000">
                <a:solidFill>
                  <a:srgbClr val="333333"/>
                </a:solidFill>
              </a:rPr>
              <a:t>Pushes QA to use shorthand 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</a:pPr>
            <a:r>
              <a:rPr lang="en" sz="3000">
                <a:solidFill>
                  <a:srgbClr val="333333"/>
                </a:solidFill>
              </a:rPr>
              <a:t>Discourages review by being less accessible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11700" y="608750"/>
            <a:ext cx="8520600" cy="125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>
                <a:solidFill>
                  <a:srgbClr val="333333"/>
                </a:solidFill>
              </a:rPr>
              <a:t>Recap</a:t>
            </a:r>
          </a:p>
          <a:p>
            <a:pPr lvl="0" algn="ctr" rtl="0"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30555"/>
              <a:buFont typeface="Arial"/>
              <a:buNone/>
            </a:pPr>
            <a:endParaRPr sz="3600" b="1">
              <a:solidFill>
                <a:srgbClr val="333333"/>
              </a:solidFill>
            </a:endParaRPr>
          </a:p>
          <a:p>
            <a:pPr lvl="0" algn="ctr" rtl="0"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30555"/>
              <a:buFont typeface="Arial"/>
              <a:buNone/>
            </a:pPr>
            <a:endParaRPr sz="3600" b="1">
              <a:solidFill>
                <a:srgbClr val="33333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600"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83100" y="1468500"/>
            <a:ext cx="9060900" cy="220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</a:pPr>
            <a:r>
              <a:rPr lang="en" sz="3600" b="1">
                <a:solidFill>
                  <a:srgbClr val="333333"/>
                </a:solidFill>
              </a:rPr>
              <a:t>Organization: Test Case management</a:t>
            </a:r>
          </a:p>
          <a:p>
            <a:pPr marL="457200" lvl="0" indent="-4572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</a:pPr>
            <a:r>
              <a:rPr lang="en" sz="3600" b="1">
                <a:solidFill>
                  <a:srgbClr val="333333"/>
                </a:solidFill>
              </a:rPr>
              <a:t>Talked about Vague TC</a:t>
            </a:r>
          </a:p>
          <a:p>
            <a:pPr lvl="0" algn="ctr" rtl="0"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30555"/>
              <a:buFont typeface="Arial"/>
              <a:buNone/>
            </a:pPr>
            <a:endParaRPr sz="3600" b="1">
              <a:solidFill>
                <a:srgbClr val="333333"/>
              </a:solidFill>
            </a:endParaRPr>
          </a:p>
          <a:p>
            <a:pPr lvl="0" algn="ctr" rtl="0"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30555"/>
              <a:buFont typeface="Arial"/>
              <a:buNone/>
            </a:pPr>
            <a:endParaRPr sz="3600" b="1">
              <a:solidFill>
                <a:srgbClr val="33333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608750"/>
            <a:ext cx="8520600" cy="396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en" sz="6000" b="1">
                <a:solidFill>
                  <a:srgbClr val="333333"/>
                </a:solidFill>
              </a:rPr>
              <a:t>Writing style:</a:t>
            </a:r>
          </a:p>
          <a:p>
            <a:pPr lvl="0" algn="ctr" rtl="0"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6000" b="1">
                <a:solidFill>
                  <a:srgbClr val="333333"/>
                </a:solidFill>
              </a:rPr>
              <a:t>Hidden weak points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0" name="Shape 240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325" y="3167575"/>
            <a:ext cx="2422474" cy="189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349" y="4326248"/>
            <a:ext cx="1705847" cy="5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Writing style - Hidden weak point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Jargon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Vendetta commenting </a:t>
            </a:r>
          </a:p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Wordy </a:t>
            </a: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</p:txBody>
      </p:sp>
      <p:pic>
        <p:nvPicPr>
          <p:cNvPr id="248" name="Shape 248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175" y="75825"/>
            <a:ext cx="2422474" cy="18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 rot="209022">
            <a:off x="1256731" y="3730755"/>
            <a:ext cx="7696922" cy="8133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6AA84F"/>
                </a:solidFill>
              </a:rPr>
              <a:t>Who can think of a problem with acronyms?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6AA84F"/>
                </a:solidFill>
              </a:rPr>
              <a:t>Even when everyone on our team knows them?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Writing style - Hidden weak point: </a:t>
            </a:r>
            <a:r>
              <a:rPr lang="en" sz="3000">
                <a:solidFill>
                  <a:srgbClr val="333333"/>
                </a:solidFill>
              </a:rPr>
              <a:t>Acronym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58400" y="813300"/>
            <a:ext cx="8827200" cy="229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Jargon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Acronym Go to AM site, verify PR &amp; COD link in likes.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Any name for something not labeled on the product, the “user screen”</a:t>
            </a: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 rot="521870">
            <a:off x="373551" y="3015676"/>
            <a:ext cx="7355996" cy="14337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6AA84F"/>
                </a:solidFill>
              </a:rPr>
              <a:t>Need to have a wiki if we use jargon / acronyms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Writing style - Hidden weak point: </a:t>
            </a:r>
            <a:r>
              <a:rPr lang="en" sz="3000">
                <a:solidFill>
                  <a:srgbClr val="333333"/>
                </a:solidFill>
              </a:rPr>
              <a:t>Acronym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58400" y="889500"/>
            <a:ext cx="8827200" cy="229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Acronym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Go to AM site, verify PR &amp; COD link in likes.</a:t>
            </a:r>
          </a:p>
          <a:p>
            <a:pPr marL="0" lvl="0" indent="0" rtl="0">
              <a:spcBef>
                <a:spcPts val="0"/>
              </a:spcBef>
              <a:spcAft>
                <a:spcPts val="1100"/>
              </a:spcAft>
              <a:buNone/>
            </a:pPr>
            <a:endParaRPr sz="3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Writing style - Vendetta commenting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68" name="Shape 268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248" y="140225"/>
            <a:ext cx="1104229" cy="8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1"/>
          </a:p>
        </p:txBody>
      </p:sp>
      <p:graphicFrame>
        <p:nvGraphicFramePr>
          <p:cNvPr id="270" name="Shape 270"/>
          <p:cNvGraphicFramePr/>
          <p:nvPr/>
        </p:nvGraphicFramePr>
        <p:xfrm>
          <a:off x="156025" y="1005000"/>
          <a:ext cx="8911775" cy="3344475"/>
        </p:xfrm>
        <a:graphic>
          <a:graphicData uri="http://schemas.openxmlformats.org/drawingml/2006/table">
            <a:tbl>
              <a:tblPr>
                <a:noFill/>
                <a:tableStyleId>{334D3E1C-110B-48B9-851B-635190C5AAAD}</a:tableStyleId>
              </a:tblPr>
              <a:tblGrid>
                <a:gridCol w="1585125"/>
                <a:gridCol w="2191300"/>
                <a:gridCol w="1922950"/>
                <a:gridCol w="620975"/>
                <a:gridCol w="2591425"/>
              </a:tblGrid>
              <a:tr h="4974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Requirement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Steps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Verify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Result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Comment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Non-Member RG15 Submission OK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Login as nonmember (RG15 type).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Click Today's Cases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Click pic / pencil / subspec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Click Enter Diagnosis.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Enter text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Click Submit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Verify: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Modal: "Your diagnosis has been saved"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(AF 1/25): Per Dan, we only need to login as a non-member and submit 1 case just to ensure that non-members can submit. Do not need to go through all the special characters for a non-member. Special characters tests covered below, and are not specific to an RG type.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(DL 2/14) OK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Writing style - Vendetta commenting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6" name="Shape 276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248" y="140225"/>
            <a:ext cx="1104229" cy="8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graphicFrame>
        <p:nvGraphicFramePr>
          <p:cNvPr id="278" name="Shape 278"/>
          <p:cNvGraphicFramePr/>
          <p:nvPr/>
        </p:nvGraphicFramePr>
        <p:xfrm>
          <a:off x="156025" y="1005000"/>
          <a:ext cx="8911775" cy="3344475"/>
        </p:xfrm>
        <a:graphic>
          <a:graphicData uri="http://schemas.openxmlformats.org/drawingml/2006/table">
            <a:tbl>
              <a:tblPr>
                <a:noFill/>
                <a:tableStyleId>{334D3E1C-110B-48B9-851B-635190C5AAAD}</a:tableStyleId>
              </a:tblPr>
              <a:tblGrid>
                <a:gridCol w="1585125"/>
                <a:gridCol w="2191300"/>
                <a:gridCol w="1922950"/>
                <a:gridCol w="620975"/>
                <a:gridCol w="2591425"/>
              </a:tblGrid>
              <a:tr h="4974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Requirement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Steps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Verify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Result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Comment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Non-Member RG15 Submission OK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Login as nonmember (RG15 type).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Click Today's Cases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Click pic / pencil / subspec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Click Enter Diagnosis.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Enter text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Click Submit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Verify: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Modal: "Your diagnosis has been saved"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5400" marR="25400" marT="25400" marB="2540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(AB 1/25): Per Dan, we only need to login as a non-member and submit 1 case just to ensure that non-members can submit. Do not need to go through all the special characters for a non-member. Special characters tests covered below, and are not specific to an RG type.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(KB 2/14) OK</a:t>
                      </a:r>
                    </a:p>
                  </a:txBody>
                  <a:tcPr marL="25400" marR="25400" marT="25400" marB="25400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9" name="Shape 279"/>
          <p:cNvSpPr txBox="1"/>
          <p:nvPr/>
        </p:nvSpPr>
        <p:spPr>
          <a:xfrm rot="521819">
            <a:off x="319669" y="3244426"/>
            <a:ext cx="5819108" cy="14337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6AA84F"/>
                </a:solidFill>
              </a:rPr>
              <a:t>Talking in the comments rather than </a:t>
            </a:r>
          </a:p>
          <a:p>
            <a:pPr marL="457200" lvl="0" indent="-381000" rtl="0">
              <a:spcBef>
                <a:spcPts val="0"/>
              </a:spcBef>
              <a:buClr>
                <a:srgbClr val="6AA84F"/>
              </a:buClr>
              <a:buSzPct val="100000"/>
              <a:buAutoNum type="alphaLcParenR"/>
            </a:pPr>
            <a:r>
              <a:rPr lang="en" sz="2400" b="1">
                <a:solidFill>
                  <a:srgbClr val="6AA84F"/>
                </a:solidFill>
              </a:rPr>
              <a:t>Talking</a:t>
            </a:r>
          </a:p>
          <a:p>
            <a:pPr marL="457200" lvl="0" indent="-381000" rtl="0">
              <a:spcBef>
                <a:spcPts val="0"/>
              </a:spcBef>
              <a:buClr>
                <a:srgbClr val="6AA84F"/>
              </a:buClr>
              <a:buSzPct val="100000"/>
              <a:buAutoNum type="alphaLcParenR"/>
            </a:pPr>
            <a:r>
              <a:rPr lang="en" sz="2400" b="1">
                <a:solidFill>
                  <a:srgbClr val="6AA84F"/>
                </a:solidFill>
              </a:rPr>
              <a:t>Updating TC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solidFill>
                  <a:srgbClr val="6AA84F"/>
                </a:solidFill>
              </a:rPr>
              <a:t>Solution: meet, propose update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Writing style - Wordy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4989500" y="4196900"/>
            <a:ext cx="41493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 on Test Case Management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58400" y="847675"/>
            <a:ext cx="8827200" cy="250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Wordier test cases mean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b="1"/>
              <a:t>Take longer to read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b="1"/>
              <a:t>Take more mental energy to read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b="1"/>
              <a:t>Increase chance they will be skimmed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288" name="Shape 288" descr="Image result for transparent gif bang"/>
          <p:cNvPicPr preferRelativeResize="0"/>
          <p:nvPr/>
        </p:nvPicPr>
        <p:blipFill rotWithShape="1">
          <a:blip r:embed="rId3">
            <a:alphaModFix amt="56000"/>
          </a:blip>
          <a:srcRect l="13649" t="21948" r="13860" b="4026"/>
          <a:stretch/>
        </p:blipFill>
        <p:spPr>
          <a:xfrm>
            <a:off x="5668400" y="399850"/>
            <a:ext cx="3381249" cy="34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Test Case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What does it need to have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Bullet point format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Review by Someone who doesn't know product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Intern        </a:t>
            </a:r>
          </a:p>
          <a:p>
            <a:pPr marL="914400" lvl="1" indent="-419100" rtl="0"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  <a:buChar char="-"/>
            </a:pPr>
            <a:r>
              <a:rPr lang="en" sz="3000">
                <a:solidFill>
                  <a:srgbClr val="333333"/>
                </a:solidFill>
              </a:rPr>
              <a:t>New Hire</a:t>
            </a:r>
          </a:p>
          <a:p>
            <a:pPr lvl="0" rtl="0"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>
                <a:solidFill>
                  <a:srgbClr val="333333"/>
                </a:solidFill>
              </a:rPr>
              <a:t>For writing and reviewing test cases it is good to have a review of someone who is unfamiliar with the product that is being tested. Two examples of roles that bring this perspective to the table are new hires, and interns.  </a:t>
            </a:r>
          </a:p>
        </p:txBody>
      </p:sp>
      <p:pic>
        <p:nvPicPr>
          <p:cNvPr id="295" name="Shape 295" descr="Image result for tip transpar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125" y="-54677"/>
            <a:ext cx="831999" cy="8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Writing style - minimal format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01" name="Shape 301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248" y="140225"/>
            <a:ext cx="1104229" cy="8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Wordier test cases mean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Take longer to read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Take more mental energy to read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Increase chance they will be skimmed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endParaRPr/>
          </a:p>
        </p:txBody>
      </p:sp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400" y="1901375"/>
            <a:ext cx="230505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610900" y="4196900"/>
            <a:ext cx="25278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pic>
        <p:nvPicPr>
          <p:cNvPr id="306" name="Shape 306" descr="Image result for tip transparen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8900" y="156610"/>
            <a:ext cx="831999" cy="8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Writing style</a:t>
            </a:r>
          </a:p>
        </p:txBody>
      </p:sp>
      <p:pic>
        <p:nvPicPr>
          <p:cNvPr id="312" name="Shape 312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248" y="140225"/>
            <a:ext cx="1104229" cy="8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2455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457200" rtl="0">
              <a:spcBef>
                <a:spcPts val="0"/>
              </a:spcBef>
              <a:buNone/>
            </a:pPr>
            <a:endParaRPr/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/>
              <a:t>Best practice / Policy doc</a:t>
            </a:r>
          </a:p>
          <a:p>
            <a:pPr marL="914400" lvl="0" indent="-228600" rtl="0">
              <a:spcBef>
                <a:spcPts val="0"/>
              </a:spcBef>
              <a:buChar char="-"/>
            </a:pPr>
            <a:r>
              <a:rPr lang="en"/>
              <a:t>Test cases should be written with minimum words to clearly and completely describe the test</a:t>
            </a:r>
          </a:p>
          <a:p>
            <a:pPr marL="914400" lvl="0" indent="-228600" rtl="0">
              <a:spcBef>
                <a:spcPts val="0"/>
              </a:spcBef>
              <a:buChar char="-"/>
            </a:pPr>
            <a:r>
              <a:rPr lang="en"/>
              <a:t>If a new QA wouldn’t know a term, put it the wiki</a:t>
            </a:r>
          </a:p>
          <a:p>
            <a:pPr marL="914400" lvl="0" indent="-228600" rtl="0">
              <a:spcBef>
                <a:spcPts val="0"/>
              </a:spcBef>
              <a:buChar char="-"/>
            </a:pPr>
            <a:r>
              <a:rPr lang="en"/>
              <a:t>Responsibilities of a QA lead</a:t>
            </a:r>
          </a:p>
          <a:p>
            <a:pPr marL="914400" lvl="0" indent="-228600" rtl="0">
              <a:spcBef>
                <a:spcPts val="0"/>
              </a:spcBef>
              <a:buChar char="-"/>
            </a:pPr>
            <a:r>
              <a:rPr lang="en"/>
              <a:t>What a Jira bug should have… etc (link, screen shot, etc)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	L	Little Quizzes with prizes have worked wonders for my teams</a:t>
            </a:r>
          </a:p>
        </p:txBody>
      </p:sp>
      <p:pic>
        <p:nvPicPr>
          <p:cNvPr id="315" name="Shape 315" descr="Image result for tip transpar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150" y="1000072"/>
            <a:ext cx="831999" cy="83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 descr="Image result for tip transpar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549" y="4015872"/>
            <a:ext cx="831999" cy="8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Adopting Good Writing Style</a:t>
            </a:r>
          </a:p>
        </p:txBody>
      </p:sp>
      <p:pic>
        <p:nvPicPr>
          <p:cNvPr id="322" name="Shape 322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248" y="140225"/>
            <a:ext cx="1104229" cy="8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2455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457200" rtl="0">
              <a:spcBef>
                <a:spcPts val="0"/>
              </a:spcBef>
              <a:buNone/>
            </a:pPr>
            <a:endParaRPr/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/>
              <a:t>Code reviews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/>
              <a:t>	As a Mgr-lead once-through your TC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/>
              <a:t>	Have QA TC reviews like Dev does Code reviews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325" name="Shape 325" descr="Image result for tip transpar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150" y="1000072"/>
            <a:ext cx="831999" cy="8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195950" y="6190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Questions?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250" y="2463650"/>
            <a:ext cx="230505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195950" y="6190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Test Coverage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Test Coverage</a:t>
            </a:r>
          </a:p>
        </p:txBody>
      </p:sp>
      <p:pic>
        <p:nvPicPr>
          <p:cNvPr id="344" name="Shape 344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248" y="140225"/>
            <a:ext cx="1104229" cy="8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2455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60000"/>
              </a:lnSpc>
              <a:spcBef>
                <a:spcPts val="500"/>
              </a:spcBef>
              <a:spcAft>
                <a:spcPts val="80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</a:rPr>
              <a:t>Requirements Coverage:</a:t>
            </a:r>
          </a:p>
          <a:p>
            <a:pPr marL="457200" lvl="0" indent="-228600" rtl="0">
              <a:lnSpc>
                <a:spcPct val="160000"/>
              </a:lnSpc>
              <a:spcBef>
                <a:spcPts val="500"/>
              </a:spcBef>
              <a:spcAft>
                <a:spcPts val="800"/>
              </a:spcAft>
              <a:buClr>
                <a:schemeClr val="dk1"/>
              </a:buClr>
            </a:pP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</a:rPr>
              <a:t>Structural Coverage:Has each element of the software been exercised?</a:t>
            </a:r>
          </a:p>
          <a:p>
            <a:pPr marL="457200" lvl="0" indent="-228600" rtl="0">
              <a:lnSpc>
                <a:spcPct val="160000"/>
              </a:lnSpc>
              <a:spcBef>
                <a:spcPts val="500"/>
              </a:spcBef>
              <a:spcAft>
                <a:spcPts val="800"/>
              </a:spcAft>
              <a:buClr>
                <a:schemeClr val="dk1"/>
              </a:buClr>
            </a:pP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</a:rPr>
              <a:t>Architectural Coverage:Have control &amp; data links been utilised?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Some companies use matrix to link requirements to TC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Without diving into what could be a long topic, we’ll cover 3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Two time effective approaches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Test Coverage</a:t>
            </a:r>
          </a:p>
        </p:txBody>
      </p:sp>
      <p:pic>
        <p:nvPicPr>
          <p:cNvPr id="352" name="Shape 352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248" y="140225"/>
            <a:ext cx="1104229" cy="8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2455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</a:pPr>
            <a:r>
              <a:rPr lang="en" b="1"/>
              <a:t>Time effective approach #1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b="1"/>
              <a:t>Vagrant calculates coverage based on code touched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b="1"/>
              <a:t>Can be set up by Dev/ IT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b="1"/>
              <a:t>Can give you code level metrics w/o QA overhead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b="1"/>
              <a:t>Can be built into the “deploy to stage process”</a:t>
            </a:r>
          </a:p>
        </p:txBody>
      </p:sp>
      <p:pic>
        <p:nvPicPr>
          <p:cNvPr id="355" name="Shape 355" descr="Image result for tip transpar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025" y="441297"/>
            <a:ext cx="831999" cy="8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Test Coverage</a:t>
            </a:r>
          </a:p>
        </p:txBody>
      </p:sp>
      <p:pic>
        <p:nvPicPr>
          <p:cNvPr id="361" name="Shape 361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248" y="140225"/>
            <a:ext cx="1104229" cy="8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2455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</a:pPr>
            <a:r>
              <a:rPr lang="en" b="1"/>
              <a:t>Time effective approach #2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b="1"/>
              <a:t>Build Requirements Mapping MAtrix for one example project. Get signoff on “acceptable coverage”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b="1"/>
              <a:t>Get the business to sign off on level of testing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b="1"/>
              <a:t>If a search box has 30 options, do we test all 30 or 3 representative ones.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364" name="Shape 364" descr="Image result for tip transpar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025" y="441297"/>
            <a:ext cx="831999" cy="83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/>
          <p:nvPr/>
        </p:nvSpPr>
        <p:spPr>
          <a:xfrm>
            <a:off x="1714075" y="4053325"/>
            <a:ext cx="5831100" cy="42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All requirements, Every point of functionality</a:t>
            </a:r>
          </a:p>
        </p:txBody>
      </p:sp>
      <p:sp>
        <p:nvSpPr>
          <p:cNvPr id="366" name="Shape 366"/>
          <p:cNvSpPr/>
          <p:nvPr/>
        </p:nvSpPr>
        <p:spPr>
          <a:xfrm>
            <a:off x="2831725" y="3605150"/>
            <a:ext cx="3595800" cy="42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Edge cases, Negative cases</a:t>
            </a:r>
          </a:p>
        </p:txBody>
      </p:sp>
      <p:sp>
        <p:nvSpPr>
          <p:cNvPr id="367" name="Shape 367"/>
          <p:cNvSpPr/>
          <p:nvPr/>
        </p:nvSpPr>
        <p:spPr>
          <a:xfrm>
            <a:off x="3079100" y="3156975"/>
            <a:ext cx="3062100" cy="42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Representative combination of inputs and options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3000" b="1">
                <a:solidFill>
                  <a:srgbClr val="333333"/>
                </a:solidFill>
              </a:rPr>
              <a:t>Test Coverage</a:t>
            </a:r>
          </a:p>
        </p:txBody>
      </p:sp>
      <p:pic>
        <p:nvPicPr>
          <p:cNvPr id="373" name="Shape 373" descr="Image result for clear gif magnifi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0248" y="140225"/>
            <a:ext cx="1104229" cy="86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4422150" y="847675"/>
            <a:ext cx="6021600" cy="70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2455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</a:pPr>
            <a:r>
              <a:rPr lang="en" b="1"/>
              <a:t>Time effective approach #3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b="1"/>
              <a:t>Always link to requirements and stories. </a:t>
            </a:r>
          </a:p>
          <a:p>
            <a:pPr marL="914400" lvl="0" indent="-228600" rtl="0">
              <a:spcBef>
                <a:spcPts val="0"/>
              </a:spcBef>
            </a:pPr>
            <a:r>
              <a:rPr lang="en" b="1"/>
              <a:t>Build TC in a organization scheme (e.g. TC mgmt) where those are required fields</a:t>
            </a:r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376" name="Shape 376" descr="Image result for tip transpare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025" y="441297"/>
            <a:ext cx="831999" cy="8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Test Case Format / Management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case ID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Unique ID for each test case.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priority (Low/Medium/High)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Title/Name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Test case title.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Summary/Description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Describe test objective in brief.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Steps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List all test execution steps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Data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Use of test data as an input for this test case.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Expected Result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 What should be the system output after test execution?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Status (Pass/Fail)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Skills &amp; Best Practice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Skills Lists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QA’s enter field from all directions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Skills lists give us a Common language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Checklist shows where strengths are</a:t>
            </a:r>
          </a:p>
        </p:txBody>
      </p:sp>
      <p:graphicFrame>
        <p:nvGraphicFramePr>
          <p:cNvPr id="388" name="Shape 388"/>
          <p:cNvGraphicFramePr/>
          <p:nvPr/>
        </p:nvGraphicFramePr>
        <p:xfrm>
          <a:off x="339037" y="2587900"/>
          <a:ext cx="8467725" cy="2116074"/>
        </p:xfrm>
        <a:graphic>
          <a:graphicData uri="http://schemas.openxmlformats.org/drawingml/2006/table">
            <a:tbl>
              <a:tblPr>
                <a:noFill/>
                <a:tableStyleId>{D89F8F6A-0346-4631-9E81-9E7A96AB698F}</a:tableStyleId>
              </a:tblPr>
              <a:tblGrid>
                <a:gridCol w="314325"/>
                <a:gridCol w="295275"/>
                <a:gridCol w="5743575"/>
                <a:gridCol w="571500"/>
                <a:gridCol w="514350"/>
                <a:gridCol w="514350"/>
                <a:gridCol w="514350"/>
              </a:tblGrid>
              <a:tr h="2794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b="1"/>
                        <a:t>ID</a:t>
                      </a: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 b="1"/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b="1"/>
                        <a:t>Skills Development </a:t>
                      </a: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AB</a:t>
                      </a:r>
                    </a:p>
                  </a:txBody>
                  <a:tcPr marL="18300" marR="18300" marT="18300" marB="183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KB</a:t>
                      </a:r>
                    </a:p>
                  </a:txBody>
                  <a:tcPr marL="18300" marR="18300" marT="18300" marB="183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AG</a:t>
                      </a:r>
                    </a:p>
                  </a:txBody>
                  <a:tcPr marL="18300" marR="18300" marT="18300" marB="183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/>
                        <a:t>AF</a:t>
                      </a:r>
                    </a:p>
                  </a:txBody>
                  <a:tcPr marL="18300" marR="18300" marT="18300" marB="18300">
                    <a:solidFill>
                      <a:srgbClr val="D9D9D9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Test Cases, Test Steps, Requirements &amp; Terms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Read: </a:t>
                      </a:r>
                      <a:r>
                        <a:rPr lang="en" sz="1100" u="sng">
                          <a:solidFill>
                            <a:srgbClr val="1155CC"/>
                          </a:solidFill>
                          <a:hlinkClick r:id="rId3"/>
                        </a:rPr>
                        <a:t>How to write a test case</a:t>
                      </a:r>
                      <a:r>
                        <a:rPr lang="en" sz="1100"/>
                        <a:t> - watch video, read “Format” and “best practice” sections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Definition of test case / test steps, how &amp; why they differ from requirements.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i="1"/>
                        <a:t>Go to </a:t>
                      </a:r>
                      <a:r>
                        <a:rPr lang="en" sz="1100" i="1" u="sng">
                          <a:solidFill>
                            <a:srgbClr val="1155CC"/>
                          </a:solidFill>
                          <a:hlinkClick r:id="rId4"/>
                        </a:rPr>
                        <a:t>http://www.rsna.org/</a:t>
                      </a:r>
                      <a:r>
                        <a:rPr lang="en" sz="1100" i="1"/>
                        <a:t> and write a test case for the search button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AutoNum type="alphaUcParenR"/>
                      </a:pPr>
                      <a:r>
                        <a:rPr lang="en" sz="1100" i="1"/>
                        <a:t>Showing exact match searches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AutoNum type="alphaUcParenR"/>
                      </a:pPr>
                      <a:r>
                        <a:rPr lang="en" sz="1100" i="1"/>
                        <a:t>Showing partial match searches</a:t>
                      </a:r>
                    </a:p>
                    <a:p>
                      <a:pPr marL="457200" lvl="0" indent="-298450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100000"/>
                        <a:buAutoNum type="alphaUcParenR"/>
                      </a:pPr>
                      <a:r>
                        <a:rPr lang="en" sz="1100" i="1"/>
                        <a:t>Not doing anything if go is clicked while text box is empty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i="1"/>
                        <a:t>Email me those 3 test cases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/>
                        <a:t>2016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/>
                        <a:t>2016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/>
                        <a:t>5/8/17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/>
                        <a:t>5/31/17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Skills Lists - Write once use many times</a:t>
            </a:r>
          </a:p>
        </p:txBody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395" name="Shape 395"/>
          <p:cNvGraphicFramePr/>
          <p:nvPr/>
        </p:nvGraphicFramePr>
        <p:xfrm>
          <a:off x="338137" y="1609375"/>
          <a:ext cx="8467725" cy="3272790"/>
        </p:xfrm>
        <a:graphic>
          <a:graphicData uri="http://schemas.openxmlformats.org/drawingml/2006/table">
            <a:tbl>
              <a:tblPr>
                <a:noFill/>
                <a:tableStyleId>{D89F8F6A-0346-4631-9E81-9E7A96AB698F}</a:tableStyleId>
              </a:tblPr>
              <a:tblGrid>
                <a:gridCol w="314325"/>
                <a:gridCol w="295275"/>
                <a:gridCol w="5743575"/>
                <a:gridCol w="571500"/>
                <a:gridCol w="514350"/>
                <a:gridCol w="514350"/>
                <a:gridCol w="514350"/>
              </a:tblGrid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b="1"/>
                        <a:t>Web Page QA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How to test a text area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u="sng">
                          <a:solidFill>
                            <a:srgbClr val="1155CC"/>
                          </a:solidFill>
                          <a:hlinkClick r:id="rId3"/>
                        </a:rPr>
                        <a:t>Read this link to testing for single quotes</a:t>
                      </a:r>
                      <a:r>
                        <a:rPr lang="en" sz="1100"/>
                        <a:t> read the top answer and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i="1"/>
                        <a:t>email me an explanation of what is happening in the comic here </a:t>
                      </a:r>
                      <a:r>
                        <a:rPr lang="en" sz="1000" i="1">
                          <a:solidFill>
                            <a:srgbClr val="242729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en" sz="1000" i="1" u="sng">
                          <a:solidFill>
                            <a:srgbClr val="1B608A"/>
                          </a:solidFill>
                          <a:highlight>
                            <a:srgbClr val="FFFFFF"/>
                          </a:highlight>
                          <a:hlinkClick r:id="rId4"/>
                        </a:rPr>
                        <a:t>stackoverflow.com/q/332365/57428</a:t>
                      </a:r>
                      <a:r>
                        <a:rPr lang="en" sz="1100"/>
                        <a:t>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/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Read our </a:t>
                      </a:r>
                      <a:r>
                        <a:rPr lang="en" sz="1100" u="sng">
                          <a:solidFill>
                            <a:srgbClr val="1155CC"/>
                          </a:solidFill>
                          <a:hlinkClick r:id="rId5"/>
                        </a:rPr>
                        <a:t>Standard Form Element Input Test</a:t>
                      </a:r>
                      <a:r>
                        <a:rPr lang="en" sz="1100"/>
                        <a:t>. </a:t>
                      </a:r>
                      <a:r>
                        <a:rPr lang="en" sz="1100" i="1"/>
                        <a:t>Email me a one sentence description on why we have each test, give a separate on why we have HTML and SQL injection tests.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/>
                        <a:t>5/22/17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b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How to test a form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Here is just 1 doc that gives some info.. It’s just what I could find in 5 min. </a:t>
                      </a:r>
                      <a:r>
                        <a:rPr lang="en" sz="1100" u="sng">
                          <a:solidFill>
                            <a:srgbClr val="1155CC"/>
                          </a:solidFill>
                          <a:hlinkClick r:id="rId6"/>
                        </a:rPr>
                        <a:t>http://www.testing-web-sites.co.uk/2009/07/25/how-to-test-web-forms-in-7-steps/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Have a quick look on the web for good docs on how to qa test webforms.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Email me an explanation (less is more) on what checking each input individually could catch, that checking them all at once would miss.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800" b="1"/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/>
                        <a:t>5/22/17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800" b="1"/>
                        <a:t>6/16/17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Skills Lists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Certification: To really speak the same language</a:t>
            </a:r>
          </a:p>
        </p:txBody>
      </p:sp>
      <p:graphicFrame>
        <p:nvGraphicFramePr>
          <p:cNvPr id="402" name="Shape 402"/>
          <p:cNvGraphicFramePr/>
          <p:nvPr/>
        </p:nvGraphicFramePr>
        <p:xfrm>
          <a:off x="338137" y="3030725"/>
          <a:ext cx="8467725" cy="1410716"/>
        </p:xfrm>
        <a:graphic>
          <a:graphicData uri="http://schemas.openxmlformats.org/drawingml/2006/table">
            <a:tbl>
              <a:tblPr>
                <a:noFill/>
                <a:tableStyleId>{D89F8F6A-0346-4631-9E81-9E7A96AB698F}</a:tableStyleId>
              </a:tblPr>
              <a:tblGrid>
                <a:gridCol w="314325"/>
                <a:gridCol w="295275"/>
                <a:gridCol w="5743575"/>
                <a:gridCol w="571500"/>
                <a:gridCol w="514350"/>
                <a:gridCol w="514350"/>
                <a:gridCol w="514350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11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Industry Standard QA training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900"/>
                    </a:p>
                  </a:txBody>
                  <a:tcPr marL="18300" marR="18300" marT="18300" marB="18300"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100"/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Read chapter 1 of the </a:t>
                      </a:r>
                      <a:r>
                        <a:rPr lang="en" sz="1100" u="sng"/>
                        <a:t>Certified Software Test Engineer</a:t>
                      </a:r>
                      <a:r>
                        <a:rPr lang="en" sz="1100"/>
                        <a:t> course book (I have it at my desk).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CSTE is a QA certification is from Quality Assurance Institute QAI.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This is the same group that puts on QAI QUEST (the national QA conference) and is associated with CQAA (Chicago QA Assoc)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 i="1"/>
                        <a:t>Take 2 page of notes / flashcards, email me a picture/screenshot of them</a:t>
                      </a:r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In progress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In progress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In progress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900"/>
                        <a:t>In progress</a:t>
                      </a:r>
                    </a:p>
                  </a:txBody>
                  <a:tcPr marL="18300" marR="18300" marT="18300" marB="18300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Certification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</a:pPr>
            <a:r>
              <a:rPr lang="en" sz="3000">
                <a:solidFill>
                  <a:srgbClr val="1F4E79"/>
                </a:solidFill>
              </a:rPr>
              <a:t>Delivers a vital foundation of QA knowledge, vocabulary and experience.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</a:pPr>
            <a:r>
              <a:rPr lang="en" sz="3000">
                <a:solidFill>
                  <a:srgbClr val="1F4E79"/>
                </a:solidFill>
              </a:rPr>
              <a:t>There are many jobs I cannot delegate unless the team has that foundation knowledge, and understands the QA terms being used.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</a:pPr>
            <a:r>
              <a:rPr lang="en" sz="3000">
                <a:solidFill>
                  <a:srgbClr val="1F4E79"/>
                </a:solidFill>
              </a:rPr>
              <a:t>It is much more effective for team members to take a course then for me to teach them everything.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F4E7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40225"/>
            <a:ext cx="26797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21275"/>
            <a:ext cx="499176" cy="26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3351000" y="445025"/>
            <a:ext cx="5481300" cy="640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 u="sng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Portal.softwarecertifications.org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F4E79"/>
              </a:solidFill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</a:pPr>
            <a:r>
              <a:rPr lang="en" sz="3000">
                <a:solidFill>
                  <a:srgbClr val="1F4E79"/>
                </a:solidFill>
              </a:rPr>
              <a:t>Run a regression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</a:pPr>
            <a:r>
              <a:rPr lang="en" sz="3000">
                <a:solidFill>
                  <a:srgbClr val="1F4E79"/>
                </a:solidFill>
              </a:rPr>
              <a:t>Develop a smoke test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</a:pPr>
            <a:r>
              <a:rPr lang="en" sz="3000">
                <a:solidFill>
                  <a:srgbClr val="1F4E79"/>
                </a:solidFill>
              </a:rPr>
              <a:t>Write a test case 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</a:pPr>
            <a:r>
              <a:rPr lang="en" sz="3000">
                <a:solidFill>
                  <a:srgbClr val="1F4E79"/>
                </a:solidFill>
              </a:rPr>
              <a:t>Focus on integration points, 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</a:pPr>
            <a:r>
              <a:rPr lang="en" sz="3000">
                <a:solidFill>
                  <a:srgbClr val="1F4E79"/>
                </a:solidFill>
              </a:rPr>
              <a:t>Separation of data from test in a TC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418" name="Shape 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40225"/>
            <a:ext cx="26797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21275"/>
            <a:ext cx="499176" cy="2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2915200" y="445025"/>
            <a:ext cx="591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New Deal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F4E79"/>
              </a:solidFill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</a:pPr>
            <a:r>
              <a:rPr lang="en" sz="3000">
                <a:solidFill>
                  <a:srgbClr val="1F4E79"/>
                </a:solidFill>
              </a:rPr>
              <a:t>$550 for Training, Exam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ct val="100000"/>
            </a:pPr>
            <a:r>
              <a:rPr lang="en" sz="3000">
                <a:solidFill>
                  <a:srgbClr val="1F4E79"/>
                </a:solidFill>
              </a:rPr>
              <a:t>We can’t be too busy for continual improvement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426" name="Shape 4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40225"/>
            <a:ext cx="26797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21275"/>
            <a:ext cx="499176" cy="2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Small Group Discusison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people brought Test Case issues to work through?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If so let’s take a few min to write those down on cards I’ve written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Small group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Test Case Management: Helping everyone get on board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If you have questions or want help getting there.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Mentors and anyone considering TC managment join this group &amp; fill out form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Test cases: Spotting the issues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What issues does your company have with test cases where you work?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Skills and best practices list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Pick 3 that would help your company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Small group - Seed topics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Test Case Format / Management - Essential Format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case ID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Unique ID for each test case.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priority (Low/Medium/High)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Title/Name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Test case title.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Summary/Description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Describe test objective in brief.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Steps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List all test execution steps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Data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Use of test data as an input for this test case.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Expected Result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 What should be the system output after test execution? </a:t>
            </a:r>
          </a:p>
          <a:p>
            <a:pPr marL="457200" lvl="0" indent="-228600" rtl="0">
              <a:spcBef>
                <a:spcPts val="0"/>
              </a:spcBef>
              <a:spcAft>
                <a:spcPts val="1700"/>
              </a:spcAft>
              <a:buClr>
                <a:srgbClr val="222222"/>
              </a:buClr>
              <a:buFont typeface="Verdana"/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Status (Pass/Fail)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</a:p>
        </p:txBody>
      </p:sp>
      <p:sp>
        <p:nvSpPr>
          <p:cNvPr id="83" name="Shape 83"/>
          <p:cNvSpPr txBox="1"/>
          <p:nvPr/>
        </p:nvSpPr>
        <p:spPr>
          <a:xfrm rot="-447352">
            <a:off x="2900574" y="3921089"/>
            <a:ext cx="5819099" cy="7164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6AA84F"/>
                </a:solidFill>
              </a:rPr>
              <a:t>There are other things worth tracking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311700" y="657750"/>
            <a:ext cx="8520600" cy="431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Budget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Jira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Test cases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QA’s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Non-QA’s working with Test cases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Current 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Automation 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Continuous Integration (CI)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Next 1-3 years: 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Automation 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Continuous Integration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Other concerns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#1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#2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/>
              <a:t>#3</a:t>
            </a:r>
          </a:p>
        </p:txBody>
      </p:sp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49650" y="140225"/>
            <a:ext cx="8154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Moving to TC Management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Circle up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Spend a few min writing down TC issue you’d like to solve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We’ll read out what we have and have a little discusison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Pick a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Reader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Recorder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Conductor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After writing the topics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Reader reads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Conductor lets people know after 3-4 min to move to next topic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Recorder fills in notes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endParaRPr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Small group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Group Discussion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/>
              <a:t>Test Cases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311700" y="505350"/>
            <a:ext cx="8520600" cy="3513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Test Case Management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78" name="Shape 6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915" y="1627050"/>
            <a:ext cx="7802176" cy="18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Test cases</a:t>
            </a:r>
          </a:p>
        </p:txBody>
      </p:sp>
      <p:pic>
        <p:nvPicPr>
          <p:cNvPr id="684" name="Shape 6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450" y="1202376"/>
            <a:ext cx="6371049" cy="30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2510775" y="140225"/>
            <a:ext cx="6093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Most basic test case</a:t>
            </a:r>
          </a:p>
        </p:txBody>
      </p:sp>
      <p:pic>
        <p:nvPicPr>
          <p:cNvPr id="686" name="Shape 6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43" y="140225"/>
            <a:ext cx="236493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2663175" y="292625"/>
            <a:ext cx="6093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Entering results</a:t>
            </a:r>
          </a:p>
        </p:txBody>
      </p:sp>
      <p:pic>
        <p:nvPicPr>
          <p:cNvPr id="692" name="Shape 692" descr="TL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62" y="2529925"/>
            <a:ext cx="8680875" cy="2398425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 rot="225">
            <a:off x="374519" y="3070556"/>
            <a:ext cx="4580700" cy="930900"/>
          </a:xfrm>
          <a:prstGeom prst="rect">
            <a:avLst/>
          </a:prstGeom>
          <a:solidFill>
            <a:srgbClr val="F3F3F3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Fails half the time, see jira: </a:t>
            </a:r>
          </a:p>
        </p:txBody>
      </p:sp>
      <p:pic>
        <p:nvPicPr>
          <p:cNvPr id="694" name="Shape 6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243" y="292625"/>
            <a:ext cx="236493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title"/>
          </p:nvPr>
        </p:nvSpPr>
        <p:spPr>
          <a:xfrm>
            <a:off x="2663175" y="292625"/>
            <a:ext cx="6093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Organization</a:t>
            </a:r>
          </a:p>
        </p:txBody>
      </p:sp>
      <p:pic>
        <p:nvPicPr>
          <p:cNvPr id="700" name="Shape 7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43" y="292625"/>
            <a:ext cx="236493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376624" y="1398850"/>
            <a:ext cx="6093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Test plan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b="1"/>
              <a:t>Test Suite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</a:t>
            </a:r>
            <a:r>
              <a:rPr lang="en" b="1"/>
              <a:t>Test</a:t>
            </a:r>
            <a:r>
              <a:rPr lang="en"/>
              <a:t>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Results are by </a:t>
            </a:r>
            <a:r>
              <a:rPr lang="en" b="1"/>
              <a:t>build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07" name="Shape 7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75" y="812637"/>
            <a:ext cx="4160724" cy="40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Shape 7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243" y="216425"/>
            <a:ext cx="236493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Test Case Format / Management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Designed By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		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Designed Date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		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Executed By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		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Execution Date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Pre-condition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		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Dependencies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		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Post-condition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Actual result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Actual test result should be filled after test execution. Describe system behavior after test execution.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Notes/Comments/Questions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makes a huge difference to have good documentation easily accessible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Defect ID/Link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If test status is fail, then include the link to defect log or mention the defect number.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Type(s) Keyword(s)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functional, usability, Smoke, “Production only”, “Stage only”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Requirements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Link to Requirements doc or listing of exact section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Attachments/References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Screen shots! A picture is worth a thousand words (though it can take a while to make) Diagrams! 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Automation? (Yes/No)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In many agile shops the set of automation TC will be growing &amp; changing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Xray for Jira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15" name="Shape 715" descr="Image result for transparent gif ji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025" y="1152482"/>
            <a:ext cx="1464275" cy="732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6" name="Shape 716"/>
          <p:cNvGrpSpPr/>
          <p:nvPr/>
        </p:nvGrpSpPr>
        <p:grpSpPr>
          <a:xfrm>
            <a:off x="2340000" y="1248400"/>
            <a:ext cx="3199524" cy="3224550"/>
            <a:chOff x="3768050" y="287325"/>
            <a:chExt cx="3199524" cy="3224550"/>
          </a:xfrm>
        </p:grpSpPr>
        <p:pic>
          <p:nvPicPr>
            <p:cNvPr id="717" name="Shape 717" descr="Image result for transparent gif xray jir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68050" y="287325"/>
              <a:ext cx="3199524" cy="319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8" name="Shape 718"/>
            <p:cNvSpPr/>
            <p:nvPr/>
          </p:nvSpPr>
          <p:spPr>
            <a:xfrm>
              <a:off x="4266900" y="3056775"/>
              <a:ext cx="2022000" cy="45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title"/>
          </p:nvPr>
        </p:nvSpPr>
        <p:spPr>
          <a:xfrm>
            <a:off x="1901175" y="292625"/>
            <a:ext cx="6093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Organization</a:t>
            </a:r>
          </a:p>
        </p:txBody>
      </p:sp>
      <p:sp>
        <p:nvSpPr>
          <p:cNvPr id="724" name="Shape 724"/>
          <p:cNvSpPr txBox="1">
            <a:spLocks noGrp="1"/>
          </p:cNvSpPr>
          <p:nvPr>
            <p:ph type="title"/>
          </p:nvPr>
        </p:nvSpPr>
        <p:spPr>
          <a:xfrm>
            <a:off x="376624" y="1398850"/>
            <a:ext cx="60930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Test plan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b="1" u="sng"/>
              <a:t>Test Execution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b="1"/>
              <a:t>(e.g. browser) of </a:t>
            </a:r>
            <a:r>
              <a:rPr lang="en" b="1" u="sng"/>
              <a:t>test suite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				tests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grpSp>
        <p:nvGrpSpPr>
          <p:cNvPr id="725" name="Shape 725"/>
          <p:cNvGrpSpPr/>
          <p:nvPr/>
        </p:nvGrpSpPr>
        <p:grpSpPr>
          <a:xfrm>
            <a:off x="376490" y="292630"/>
            <a:ext cx="1316284" cy="947695"/>
            <a:chOff x="3768050" y="287325"/>
            <a:chExt cx="3199524" cy="3224550"/>
          </a:xfrm>
        </p:grpSpPr>
        <p:pic>
          <p:nvPicPr>
            <p:cNvPr id="726" name="Shape 726" descr="Image result for transparent gif xray jir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68050" y="287325"/>
              <a:ext cx="3199524" cy="319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7" name="Shape 727"/>
            <p:cNvSpPr/>
            <p:nvPr/>
          </p:nvSpPr>
          <p:spPr>
            <a:xfrm>
              <a:off x="4266900" y="3056775"/>
              <a:ext cx="2022000" cy="45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1343075" y="445025"/>
            <a:ext cx="7489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34" name="Shape 7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6709"/>
            <a:ext cx="9144001" cy="398688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pic>
      <p:pic>
        <p:nvPicPr>
          <p:cNvPr id="735" name="Shape 735" descr="Image result for transparent gif xray jir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26700" cy="11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Shape 736" descr="Image result for transparent gif jir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7649" y="197294"/>
            <a:ext cx="1464276" cy="732124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Shape 737"/>
          <p:cNvSpPr/>
          <p:nvPr/>
        </p:nvSpPr>
        <p:spPr>
          <a:xfrm>
            <a:off x="719600" y="1501975"/>
            <a:ext cx="1126800" cy="345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751275" y="1770775"/>
            <a:ext cx="3119100" cy="454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Shape 7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25" y="266425"/>
            <a:ext cx="8487650" cy="43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Shape 7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03910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xfrm>
            <a:off x="1227575" y="445025"/>
            <a:ext cx="76047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55" name="Shape 7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6709"/>
            <a:ext cx="9144001" cy="398688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pic>
      <p:pic>
        <p:nvPicPr>
          <p:cNvPr id="756" name="Shape 756" descr="Image result for transparent gif xray jir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26700" cy="11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Shape 757"/>
          <p:cNvSpPr/>
          <p:nvPr/>
        </p:nvSpPr>
        <p:spPr>
          <a:xfrm>
            <a:off x="263150" y="3873325"/>
            <a:ext cx="2482800" cy="333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title"/>
          </p:nvPr>
        </p:nvSpPr>
        <p:spPr>
          <a:xfrm>
            <a:off x="1227575" y="445025"/>
            <a:ext cx="76047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Link from Jira</a:t>
            </a:r>
          </a:p>
        </p:txBody>
      </p:sp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64" name="Shape 764" descr="Image result for transparent gif xray ji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26700" cy="11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Shape 765"/>
          <p:cNvSpPr/>
          <p:nvPr/>
        </p:nvSpPr>
        <p:spPr>
          <a:xfrm>
            <a:off x="263150" y="3873325"/>
            <a:ext cx="2482800" cy="3339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6" name="Shape 7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575" y="1017712"/>
            <a:ext cx="7962900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Test Case Format / Management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59300" y="847675"/>
            <a:ext cx="8827200" cy="40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Designed By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		 </a:t>
            </a: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Designed Date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		 </a:t>
            </a: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Executed By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		</a:t>
            </a: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Execution Date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Pre-condition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		</a:t>
            </a: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Dependencies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		</a:t>
            </a: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Post-condition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Actual result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Actual test result should be filled after test execution. Describe system behavior after test execution.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Notes/Comments/Questions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makes a huge difference to have good documentation easily accessible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Defect ID/Link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If test status is fail, then include the link to defect log or mention the defect number.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Test Type(s) Keyword(s)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functional, usability, Smoke, “Production only”, “Stage only”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Requirements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Link to Requirements doc or listing of exact section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Attachments/References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Screen shots! A picture is worth a thousand words (though it can take a while to make) Diagrams! </a:t>
            </a:r>
          </a:p>
          <a:p>
            <a:pPr lvl="0" rtl="0">
              <a:spcBef>
                <a:spcPts val="0"/>
              </a:spcBef>
              <a:spcAft>
                <a:spcPts val="1700"/>
              </a:spcAft>
              <a:buNone/>
            </a:pPr>
            <a:r>
              <a:rPr lang="en" sz="1200" b="1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Automation? (Yes/No)</a:t>
            </a:r>
            <a:r>
              <a:rPr lang="en" sz="1200">
                <a:solidFill>
                  <a:srgbClr val="B7B7B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: In many agile shops the set of automation TC will be growing &amp; changing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/>
          <p:nvPr/>
        </p:nvSpPr>
        <p:spPr>
          <a:xfrm rot="-1233">
            <a:off x="658024" y="1373853"/>
            <a:ext cx="7527900" cy="284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6AA84F"/>
                </a:solidFill>
              </a:rPr>
              <a:t>Can be hard to see need for additional information until you have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  <a:buChar char="●"/>
            </a:pPr>
            <a:r>
              <a:rPr lang="en" sz="2400" b="1">
                <a:solidFill>
                  <a:srgbClr val="6AA84F"/>
                </a:solidFill>
              </a:rPr>
              <a:t>Multiple QA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  <a:buChar char="●"/>
            </a:pPr>
            <a:r>
              <a:rPr lang="en" sz="2400" b="1">
                <a:solidFill>
                  <a:srgbClr val="6AA84F"/>
                </a:solidFill>
              </a:rPr>
              <a:t>Thousands of test cases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  <a:buChar char="●"/>
            </a:pPr>
            <a:r>
              <a:rPr lang="en" sz="2400" b="1">
                <a:solidFill>
                  <a:srgbClr val="6AA84F"/>
                </a:solidFill>
              </a:rPr>
              <a:t>Automation producing lots of results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  <a:buChar char="●"/>
            </a:pPr>
            <a:r>
              <a:rPr lang="en" sz="2400" b="1">
                <a:solidFill>
                  <a:srgbClr val="6AA84F"/>
                </a:solidFill>
              </a:rPr>
              <a:t>Several rounds of testing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  <a:buChar char="●"/>
            </a:pPr>
            <a:r>
              <a:rPr lang="en" sz="2400" b="1">
                <a:solidFill>
                  <a:srgbClr val="6AA84F"/>
                </a:solidFill>
              </a:rPr>
              <a:t>Need for transparency</a:t>
            </a: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196" y="2489569"/>
            <a:ext cx="1627949" cy="394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Shape 102"/>
          <p:cNvGrpSpPr/>
          <p:nvPr/>
        </p:nvGrpSpPr>
        <p:grpSpPr>
          <a:xfrm>
            <a:off x="4865067" y="1625586"/>
            <a:ext cx="939380" cy="973491"/>
            <a:chOff x="3768050" y="287325"/>
            <a:chExt cx="3199524" cy="3224550"/>
          </a:xfrm>
        </p:grpSpPr>
        <p:pic>
          <p:nvPicPr>
            <p:cNvPr id="103" name="Shape 103" descr="Image result for transparent gif xray jir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68050" y="287325"/>
              <a:ext cx="3199524" cy="319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Shape 104"/>
            <p:cNvSpPr/>
            <p:nvPr/>
          </p:nvSpPr>
          <p:spPr>
            <a:xfrm>
              <a:off x="4266900" y="3056775"/>
              <a:ext cx="2022000" cy="45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Test Case Format / Management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0781" y="2933928"/>
            <a:ext cx="1627950" cy="79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Image result for transparent gif zephyr for jir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0869" y="4015600"/>
            <a:ext cx="1267750" cy="43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Image result for transparent hp  HP Quality Center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0424" y="3559043"/>
            <a:ext cx="1740824" cy="98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Image result for transparent hp polario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1775" y="1563800"/>
            <a:ext cx="858116" cy="97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Image result for excel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375" y="1817612"/>
            <a:ext cx="1627949" cy="58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Image result for google sheets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3937" y="2933924"/>
            <a:ext cx="1740833" cy="79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196" y="2489569"/>
            <a:ext cx="1627949" cy="394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Shape 117"/>
          <p:cNvGrpSpPr/>
          <p:nvPr/>
        </p:nvGrpSpPr>
        <p:grpSpPr>
          <a:xfrm>
            <a:off x="4865067" y="1473186"/>
            <a:ext cx="939380" cy="973491"/>
            <a:chOff x="3768050" y="287325"/>
            <a:chExt cx="3199524" cy="3224550"/>
          </a:xfrm>
        </p:grpSpPr>
        <p:pic>
          <p:nvPicPr>
            <p:cNvPr id="118" name="Shape 118" descr="Image result for transparent gif xray jir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68050" y="287325"/>
              <a:ext cx="3199524" cy="319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Shape 119"/>
            <p:cNvSpPr/>
            <p:nvPr/>
          </p:nvSpPr>
          <p:spPr>
            <a:xfrm>
              <a:off x="4266900" y="3056775"/>
              <a:ext cx="2022000" cy="45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59300" y="140225"/>
            <a:ext cx="88272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Test Case Format / Management - many options 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0781" y="2629128"/>
            <a:ext cx="1627950" cy="79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descr="Image result for transparent gif zephyr for jir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0869" y="3482200"/>
            <a:ext cx="1267750" cy="43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Image result for transparent hp  HP Quality Center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0424" y="3559043"/>
            <a:ext cx="1740824" cy="98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Image result for transparent hp polario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1775" y="1563800"/>
            <a:ext cx="858116" cy="97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Image result for transparent gif ba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18150" y="1275250"/>
            <a:ext cx="1419050" cy="14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Image result for excel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0375" y="1817612"/>
            <a:ext cx="1627949" cy="58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Image result for transparent gif ba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4550" y="2694300"/>
            <a:ext cx="1325025" cy="132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Image result for google sheets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3937" y="2933924"/>
            <a:ext cx="1740833" cy="79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1199" y="4167999"/>
            <a:ext cx="1075400" cy="8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534500" y="4168175"/>
            <a:ext cx="5711400" cy="10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Test Case management (rather than google sheet, doc, word doc, etc)</a:t>
            </a:r>
          </a:p>
        </p:txBody>
      </p:sp>
      <p:sp>
        <p:nvSpPr>
          <p:cNvPr id="131" name="Shape 131"/>
          <p:cNvSpPr/>
          <p:nvPr/>
        </p:nvSpPr>
        <p:spPr>
          <a:xfrm>
            <a:off x="159300" y="4113575"/>
            <a:ext cx="6601200" cy="973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2072</Words>
  <Application>Microsoft Office PowerPoint</Application>
  <PresentationFormat>On-screen Show (16:9)</PresentationFormat>
  <Paragraphs>397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Verdana</vt:lpstr>
      <vt:lpstr>Simple Light</vt:lpstr>
      <vt:lpstr>TC Renovation</vt:lpstr>
      <vt:lpstr>Summary</vt:lpstr>
      <vt:lpstr>What is a Test Case What does it need to have</vt:lpstr>
      <vt:lpstr>Test Case Format / Management</vt:lpstr>
      <vt:lpstr>Test Case Format / Management - Essential Format</vt:lpstr>
      <vt:lpstr>Test Case Format / Management</vt:lpstr>
      <vt:lpstr>Test Case Format / Management</vt:lpstr>
      <vt:lpstr>Test Case Format / Management</vt:lpstr>
      <vt:lpstr>Test Case Format / Management - many options </vt:lpstr>
      <vt:lpstr>Test Case Format / Management - Starting Point</vt:lpstr>
      <vt:lpstr>Test Case Format / Management</vt:lpstr>
      <vt:lpstr>Test Case Management</vt:lpstr>
      <vt:lpstr>Common problems &amp; solutions! </vt:lpstr>
      <vt:lpstr>Vague TC example </vt:lpstr>
      <vt:lpstr>Sorting out Vague TC - Why? </vt:lpstr>
      <vt:lpstr>Sorting out Vague TC - Why? </vt:lpstr>
      <vt:lpstr>Sorting out Vague TC - Why? </vt:lpstr>
      <vt:lpstr>Fresh perspective = Million dollar perspective </vt:lpstr>
      <vt:lpstr>Sorting out Vague TC - Why? </vt:lpstr>
      <vt:lpstr>Sorting out Vague TC - how to </vt:lpstr>
      <vt:lpstr>Sorting out Vague TC &amp; TC Management </vt:lpstr>
      <vt:lpstr>PowerPoint Presentation</vt:lpstr>
      <vt:lpstr>PowerPoint Presentation</vt:lpstr>
      <vt:lpstr>Writing style - Hidden weak point </vt:lpstr>
      <vt:lpstr>Writing style - Hidden weak point: Acronym </vt:lpstr>
      <vt:lpstr>Writing style - Hidden weak point: Acronym </vt:lpstr>
      <vt:lpstr>Writing style - Vendetta commenting </vt:lpstr>
      <vt:lpstr>Writing style - Vendetta commenting </vt:lpstr>
      <vt:lpstr>Writing style - Wordy </vt:lpstr>
      <vt:lpstr>Bullet point format </vt:lpstr>
      <vt:lpstr>Writing style - minimal format </vt:lpstr>
      <vt:lpstr>Writing style</vt:lpstr>
      <vt:lpstr>Adopting Good Writing Style</vt:lpstr>
      <vt:lpstr>PowerPoint Presentation</vt:lpstr>
      <vt:lpstr>PowerPoint Presentation</vt:lpstr>
      <vt:lpstr>Test Coverage</vt:lpstr>
      <vt:lpstr>Test Coverage</vt:lpstr>
      <vt:lpstr>Test Coverage</vt:lpstr>
      <vt:lpstr>Test Coverage</vt:lpstr>
      <vt:lpstr>PowerPoint Presentation</vt:lpstr>
      <vt:lpstr>Skills Lists</vt:lpstr>
      <vt:lpstr>Skills Lists - Write once use many times</vt:lpstr>
      <vt:lpstr>Skills Lists</vt:lpstr>
      <vt:lpstr>Certification</vt:lpstr>
      <vt:lpstr>PowerPoint Presentation</vt:lpstr>
      <vt:lpstr> New Deal</vt:lpstr>
      <vt:lpstr>PowerPoint Presentation</vt:lpstr>
      <vt:lpstr>Small group</vt:lpstr>
      <vt:lpstr>Small group - Seed topics</vt:lpstr>
      <vt:lpstr>Moving to TC Management</vt:lpstr>
      <vt:lpstr>Small group</vt:lpstr>
      <vt:lpstr>PowerPoint Presentation</vt:lpstr>
      <vt:lpstr>PowerPoint Presentation</vt:lpstr>
      <vt:lpstr>PowerPoint Presentation</vt:lpstr>
      <vt:lpstr>PowerPoint Presentation</vt:lpstr>
      <vt:lpstr>Most basic test case</vt:lpstr>
      <vt:lpstr>Entering results</vt:lpstr>
      <vt:lpstr>Organization</vt:lpstr>
      <vt:lpstr>PowerPoint Presentation</vt:lpstr>
      <vt:lpstr>Xray for Jira</vt:lpstr>
      <vt:lpstr>Organization</vt:lpstr>
      <vt:lpstr>PowerPoint Presentation</vt:lpstr>
      <vt:lpstr>PowerPoint Presentation</vt:lpstr>
      <vt:lpstr>PowerPoint Presentation</vt:lpstr>
      <vt:lpstr>PowerPoint Presentation</vt:lpstr>
      <vt:lpstr>Link from Jira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 Renovation</dc:title>
  <dc:creator>Dan Schiff</dc:creator>
  <cp:lastModifiedBy>Dan Schiff</cp:lastModifiedBy>
  <cp:revision>2</cp:revision>
  <dcterms:modified xsi:type="dcterms:W3CDTF">2017-10-17T16:57:49Z</dcterms:modified>
</cp:coreProperties>
</file>